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24BD925-39BC-4A96-A7EB-068EA6C7E647}">
  <a:tblStyle styleId="{D24BD925-39BC-4A96-A7EB-068EA6C7E64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63d5ed8515_1_4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163d5ed8515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63d5ed8515_1_18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g163d5ed8515_1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63d5ed8515_1_20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g163d5ed8515_1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63d5ed8515_1_2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5" name="Google Shape;285;g163d5ed8515_1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63d5ed8515_1_2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4" name="Google Shape;304;g163d5ed8515_1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The data race stuff could be skipped to gain time, or if you run out of time.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63d5ed8515_1_26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0" name="Google Shape;320;g163d5ed8515_1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63d5ed8515_1_2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1" name="Google Shape;331;g163d5ed8515_1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63d5ed8515_1_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163d5ed8515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63d5ed8515_1_6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163d5ed8515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63d5ed8515_1_7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163d5ed8515_1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63d5ed8515_1_8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163d5ed8515_1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This may be cut to safe time, but it does explain the cause of all the complexity…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63d5ed8515_1_1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163d5ed8515_1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63d5ed8515_1_1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g163d5ed8515_1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63d5ed8515_1_1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4" name="Google Shape;214;g163d5ed8515_1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63d5ed8515_1_16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2" name="Google Shape;232;g163d5ed8515_1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latorre@unisa.it" TargetMode="External"/><Relationship Id="rId4" Type="http://schemas.openxmlformats.org/officeDocument/2006/relationships/hyperlink" Target="mailto:gennaro.parlato@unimol.it" TargetMode="External"/><Relationship Id="rId10" Type="http://schemas.openxmlformats.org/officeDocument/2006/relationships/image" Target="../media/image8.png"/><Relationship Id="rId9" Type="http://schemas.openxmlformats.org/officeDocument/2006/relationships/image" Target="../media/image2.jpg"/><Relationship Id="rId5" Type="http://schemas.openxmlformats.org/officeDocument/2006/relationships/hyperlink" Target="mailto:p.schrammel@sussex.ac.uk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7.png"/><Relationship Id="rId8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8" y="1349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150"/>
              <a:t>CBMC-SSM: </a:t>
            </a:r>
            <a:endParaRPr sz="315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150"/>
              <a:t>Bounded Model Checking of C Programs with</a:t>
            </a:r>
            <a:endParaRPr sz="315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3150"/>
              <a:t>Symbolic Shadow Memory</a:t>
            </a:r>
            <a:endParaRPr sz="6300"/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11700" y="2224525"/>
            <a:ext cx="8772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t/>
            </a:r>
            <a:endParaRPr sz="1632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en" sz="1632">
                <a:solidFill>
                  <a:schemeClr val="dk1"/>
                </a:solidFill>
              </a:rPr>
              <a:t>Bernd Fischer</a:t>
            </a:r>
            <a:r>
              <a:rPr lang="en" sz="1632">
                <a:solidFill>
                  <a:schemeClr val="dk1"/>
                </a:solidFill>
              </a:rPr>
              <a:t>, Stellenbosch University, South Africa, </a:t>
            </a:r>
            <a:r>
              <a:rPr lang="en" sz="1632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bfischer@sun.ac.za</a:t>
            </a:r>
            <a:endParaRPr sz="1632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t/>
            </a:r>
            <a:endParaRPr sz="1632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en" sz="1632">
                <a:solidFill>
                  <a:schemeClr val="dk1"/>
                </a:solidFill>
              </a:rPr>
              <a:t>Salvatore La Torre</a:t>
            </a:r>
            <a:r>
              <a:rPr lang="en" sz="1632">
                <a:solidFill>
                  <a:schemeClr val="dk1"/>
                </a:solidFill>
              </a:rPr>
              <a:t>, University of Salerno, Italy, </a:t>
            </a:r>
            <a:r>
              <a:rPr lang="en" sz="1632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slatorre@unisa.it</a:t>
            </a:r>
            <a:endParaRPr sz="1632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t/>
            </a:r>
            <a:endParaRPr sz="1632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en" sz="1632">
                <a:solidFill>
                  <a:schemeClr val="dk1"/>
                </a:solidFill>
              </a:rPr>
              <a:t>Gennaro Parlato</a:t>
            </a:r>
            <a:r>
              <a:rPr lang="en" sz="1632">
                <a:solidFill>
                  <a:schemeClr val="dk1"/>
                </a:solidFill>
              </a:rPr>
              <a:t>, University of Molise, Italy, </a:t>
            </a:r>
            <a:r>
              <a:rPr lang="en" sz="1632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gennaro.parlato@unimol.it</a:t>
            </a:r>
            <a:endParaRPr sz="1632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t/>
            </a:r>
            <a:endParaRPr sz="1632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en" sz="1632">
                <a:solidFill>
                  <a:schemeClr val="dk1"/>
                </a:solidFill>
              </a:rPr>
              <a:t>Peter Schrammel</a:t>
            </a:r>
            <a:r>
              <a:rPr lang="en" sz="1632">
                <a:solidFill>
                  <a:schemeClr val="dk1"/>
                </a:solidFill>
              </a:rPr>
              <a:t>, University of Sussex and Diffblue, UK, </a:t>
            </a:r>
            <a:r>
              <a:rPr lang="en" sz="1632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p.schrammel@sussex.ac.uk</a:t>
            </a:r>
            <a:endParaRPr sz="1632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632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01" name="Google Shape;101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32825" y="4298750"/>
            <a:ext cx="1960524" cy="52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86950" y="4150921"/>
            <a:ext cx="1811125" cy="883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8449" y="4050811"/>
            <a:ext cx="1811130" cy="108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900700" y="4116589"/>
            <a:ext cx="2221600" cy="952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52088" y="4079275"/>
            <a:ext cx="1026726" cy="1026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4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685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Taint Analysis Example</a:t>
            </a:r>
            <a:endParaRPr/>
          </a:p>
        </p:txBody>
      </p:sp>
      <p:sp>
        <p:nvSpPr>
          <p:cNvPr id="253" name="Google Shape;253;p34"/>
          <p:cNvSpPr txBox="1"/>
          <p:nvPr/>
        </p:nvSpPr>
        <p:spPr>
          <a:xfrm>
            <a:off x="3925515" y="1178796"/>
            <a:ext cx="5153975" cy="389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main(){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declare shadow fields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__CPROVER_field_decl_local(</a:t>
            </a:r>
            <a:r>
              <a:rPr b="0" i="0" lang="en" sz="1300" u="none" cap="none" strike="noStrik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"tainted"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(_Bool)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create harness for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uname[8]; char passwd[8];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make_nondet_len_string(uname,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untainted</a:t>
            </a:r>
            <a:endParaRPr b="0" i="0" sz="1300" u="none" cap="none" strike="noStrike">
              <a:solidFill>
                <a:srgbClr val="9F5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make_nondet_len_string(passwd,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tainted</a:t>
            </a:r>
            <a:endParaRPr b="0" i="0" sz="1300" u="none" cap="none" strike="noStrike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call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json[46];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check properties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check(json,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cbmc taint-example.c --unwind 15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3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VERIFICATION SUCCESSFUL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4" name="Google Shape;254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5" name="Google Shape;255;p34"/>
          <p:cNvSpPr txBox="1"/>
          <p:nvPr/>
        </p:nvSpPr>
        <p:spPr>
          <a:xfrm>
            <a:off x="585833" y="3114646"/>
            <a:ext cx="2073003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“username”: “peter”,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“password”: “</a:t>
            </a: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56" name="Google Shape;256;p34"/>
          <p:cNvSpPr txBox="1"/>
          <p:nvPr/>
        </p:nvSpPr>
        <p:spPr>
          <a:xfrm>
            <a:off x="824802" y="1447418"/>
            <a:ext cx="5918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peter</a:t>
            </a:r>
            <a:endParaRPr/>
          </a:p>
        </p:txBody>
      </p:sp>
      <p:sp>
        <p:nvSpPr>
          <p:cNvPr id="257" name="Google Shape;257;p34"/>
          <p:cNvSpPr txBox="1"/>
          <p:nvPr/>
        </p:nvSpPr>
        <p:spPr>
          <a:xfrm>
            <a:off x="1622335" y="1449080"/>
            <a:ext cx="8707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4"/>
          <p:cNvSpPr/>
          <p:nvPr/>
        </p:nvSpPr>
        <p:spPr>
          <a:xfrm>
            <a:off x="232464" y="2018560"/>
            <a:ext cx="2756058" cy="843666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uname     passwd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json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59" name="Google Shape;259;p34"/>
          <p:cNvCxnSpPr/>
          <p:nvPr/>
        </p:nvCxnSpPr>
        <p:spPr>
          <a:xfrm>
            <a:off x="2057711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60" name="Google Shape;260;p34"/>
          <p:cNvSpPr/>
          <p:nvPr/>
        </p:nvSpPr>
        <p:spPr>
          <a:xfrm>
            <a:off x="2750071" y="1050560"/>
            <a:ext cx="914400" cy="303129"/>
          </a:xfrm>
          <a:prstGeom prst="wedgeRoundRectCallout">
            <a:avLst>
              <a:gd fmla="val -87775" name="adj1"/>
              <a:gd fmla="val 76731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tainted</a:t>
            </a:r>
            <a:endParaRPr/>
          </a:p>
        </p:txBody>
      </p:sp>
      <p:sp>
        <p:nvSpPr>
          <p:cNvPr id="261" name="Google Shape;261;p34"/>
          <p:cNvSpPr/>
          <p:nvPr/>
        </p:nvSpPr>
        <p:spPr>
          <a:xfrm>
            <a:off x="2674457" y="3861499"/>
            <a:ext cx="1151251" cy="612648"/>
          </a:xfrm>
          <a:prstGeom prst="wedgeRoundRectCallout">
            <a:avLst>
              <a:gd fmla="val -89783" name="adj1"/>
              <a:gd fmla="val -52087" name="adj2"/>
              <a:gd fmla="val 16667" name="adj3"/>
            </a:avLst>
          </a:prstGeom>
          <a:solidFill>
            <a:srgbClr val="92D05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tainted</a:t>
            </a:r>
            <a:endParaRPr/>
          </a:p>
        </p:txBody>
      </p:sp>
      <p:sp>
        <p:nvSpPr>
          <p:cNvPr id="262" name="Google Shape;262;p34"/>
          <p:cNvSpPr/>
          <p:nvPr/>
        </p:nvSpPr>
        <p:spPr>
          <a:xfrm>
            <a:off x="2674457" y="2925428"/>
            <a:ext cx="1151251" cy="612648"/>
          </a:xfrm>
          <a:prstGeom prst="wedgeRoundRectCallout">
            <a:avLst>
              <a:gd fmla="val -74977" name="adj1"/>
              <a:gd fmla="val 37197" name="adj2"/>
              <a:gd fmla="val 16667" name="adj3"/>
            </a:avLst>
          </a:prstGeom>
          <a:solidFill>
            <a:srgbClr val="92D05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untainted</a:t>
            </a:r>
            <a:endParaRPr/>
          </a:p>
        </p:txBody>
      </p:sp>
      <p:cxnSp>
        <p:nvCxnSpPr>
          <p:cNvPr id="263" name="Google Shape;263;p34"/>
          <p:cNvCxnSpPr/>
          <p:nvPr/>
        </p:nvCxnSpPr>
        <p:spPr>
          <a:xfrm>
            <a:off x="1120717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64" name="Google Shape;264;p34"/>
          <p:cNvCxnSpPr/>
          <p:nvPr/>
        </p:nvCxnSpPr>
        <p:spPr>
          <a:xfrm>
            <a:off x="1622335" y="2885023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65" name="Google Shape;265;p34"/>
          <p:cNvSpPr/>
          <p:nvPr/>
        </p:nvSpPr>
        <p:spPr>
          <a:xfrm>
            <a:off x="3226300" y="3835025"/>
            <a:ext cx="5787600" cy="1176900"/>
          </a:xfrm>
          <a:prstGeom prst="wedgeRoundRectCallout">
            <a:avLst>
              <a:gd fmla="val 12151" name="adj1"/>
              <a:gd fmla="val -74961" name="adj2"/>
              <a:gd fmla="val 16667" name="adj3"/>
            </a:avLst>
          </a:prstGeom>
          <a:solidFill>
            <a:srgbClr val="D8E6FC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// Check property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351C75"/>
                </a:solidFill>
                <a:latin typeface="Courier New"/>
                <a:ea typeface="Courier New"/>
                <a:cs typeface="Courier New"/>
                <a:sym typeface="Courier New"/>
              </a:rPr>
              <a:t>_Bool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" sz="1400" u="none" cap="none" strike="noStrike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actual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__CPROVER_get_field(</a:t>
            </a:r>
            <a:r>
              <a:rPr b="0" i="0" lang="en" sz="1400" u="none" cap="none" strike="noStrike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&amp;buf[pos + i]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0" i="0" lang="en" sz="1400" u="none" cap="none" strike="noStrik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"tainted"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assert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0" i="0" lang="en" sz="1400" u="none" cap="none" strike="noStrike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actual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== </a:t>
            </a:r>
            <a:r>
              <a:rPr b="0" i="0" lang="en" sz="1400" u="none" cap="none" strike="noStrike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expected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5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685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Taint Analysis Example</a:t>
            </a:r>
            <a:endParaRPr/>
          </a:p>
        </p:txBody>
      </p:sp>
      <p:sp>
        <p:nvSpPr>
          <p:cNvPr id="271" name="Google Shape;271;p35"/>
          <p:cNvSpPr txBox="1"/>
          <p:nvPr/>
        </p:nvSpPr>
        <p:spPr>
          <a:xfrm>
            <a:off x="3925515" y="1178796"/>
            <a:ext cx="5153975" cy="389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main(){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declare shadow fields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__CPROVER_field_decl_local(</a:t>
            </a:r>
            <a:r>
              <a:rPr b="0" i="0" lang="en" sz="1300" u="none" cap="none" strike="noStrik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"tainted"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(_Bool)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create harness for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uname[8]; char passwd[8];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make_nondet_len_string(uname,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untainted</a:t>
            </a:r>
            <a:endParaRPr b="0" i="0" sz="1300" u="none" cap="none" strike="noStrike">
              <a:solidFill>
                <a:srgbClr val="9F5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make_nondet_len_string(passwd,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tainted</a:t>
            </a:r>
            <a:endParaRPr b="0" i="0" sz="1300" u="none" cap="none" strike="noStrike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call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json[46];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check properties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check(json,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cbmc taint-example.c --unwind 15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3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VERIFICATION SUCCESSFUL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Google Shape;272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3" name="Google Shape;273;p35"/>
          <p:cNvSpPr txBox="1"/>
          <p:nvPr/>
        </p:nvSpPr>
        <p:spPr>
          <a:xfrm>
            <a:off x="585833" y="3114646"/>
            <a:ext cx="2073003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“username”: “peter”,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“password”: “</a:t>
            </a: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74" name="Google Shape;274;p35"/>
          <p:cNvSpPr txBox="1"/>
          <p:nvPr/>
        </p:nvSpPr>
        <p:spPr>
          <a:xfrm>
            <a:off x="824802" y="1447418"/>
            <a:ext cx="5918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peter</a:t>
            </a:r>
            <a:endParaRPr/>
          </a:p>
        </p:txBody>
      </p:sp>
      <p:sp>
        <p:nvSpPr>
          <p:cNvPr id="275" name="Google Shape;275;p35"/>
          <p:cNvSpPr txBox="1"/>
          <p:nvPr/>
        </p:nvSpPr>
        <p:spPr>
          <a:xfrm>
            <a:off x="1622335" y="1449080"/>
            <a:ext cx="8707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5"/>
          <p:cNvSpPr/>
          <p:nvPr/>
        </p:nvSpPr>
        <p:spPr>
          <a:xfrm>
            <a:off x="232464" y="2018560"/>
            <a:ext cx="2756058" cy="843666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uname     passwd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json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77" name="Google Shape;277;p35"/>
          <p:cNvCxnSpPr/>
          <p:nvPr/>
        </p:nvCxnSpPr>
        <p:spPr>
          <a:xfrm>
            <a:off x="2057711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78" name="Google Shape;278;p35"/>
          <p:cNvSpPr/>
          <p:nvPr/>
        </p:nvSpPr>
        <p:spPr>
          <a:xfrm>
            <a:off x="2750071" y="1050560"/>
            <a:ext cx="914400" cy="303129"/>
          </a:xfrm>
          <a:prstGeom prst="wedgeRoundRectCallout">
            <a:avLst>
              <a:gd fmla="val -87775" name="adj1"/>
              <a:gd fmla="val 76731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tainted</a:t>
            </a:r>
            <a:endParaRPr/>
          </a:p>
        </p:txBody>
      </p:sp>
      <p:sp>
        <p:nvSpPr>
          <p:cNvPr id="279" name="Google Shape;279;p35"/>
          <p:cNvSpPr/>
          <p:nvPr/>
        </p:nvSpPr>
        <p:spPr>
          <a:xfrm>
            <a:off x="2674457" y="3861499"/>
            <a:ext cx="1151251" cy="612648"/>
          </a:xfrm>
          <a:prstGeom prst="wedgeRoundRectCallout">
            <a:avLst>
              <a:gd fmla="val -89783" name="adj1"/>
              <a:gd fmla="val -52087" name="adj2"/>
              <a:gd fmla="val 16667" name="adj3"/>
            </a:avLst>
          </a:prstGeom>
          <a:solidFill>
            <a:srgbClr val="92D05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tainted</a:t>
            </a:r>
            <a:endParaRPr/>
          </a:p>
        </p:txBody>
      </p:sp>
      <p:sp>
        <p:nvSpPr>
          <p:cNvPr id="280" name="Google Shape;280;p35"/>
          <p:cNvSpPr/>
          <p:nvPr/>
        </p:nvSpPr>
        <p:spPr>
          <a:xfrm>
            <a:off x="2674457" y="2925428"/>
            <a:ext cx="1151251" cy="612648"/>
          </a:xfrm>
          <a:prstGeom prst="wedgeRoundRectCallout">
            <a:avLst>
              <a:gd fmla="val -74977" name="adj1"/>
              <a:gd fmla="val 37197" name="adj2"/>
              <a:gd fmla="val 16667" name="adj3"/>
            </a:avLst>
          </a:prstGeom>
          <a:solidFill>
            <a:srgbClr val="92D05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untainted</a:t>
            </a:r>
            <a:endParaRPr/>
          </a:p>
        </p:txBody>
      </p:sp>
      <p:cxnSp>
        <p:nvCxnSpPr>
          <p:cNvPr id="281" name="Google Shape;281;p35"/>
          <p:cNvCxnSpPr/>
          <p:nvPr/>
        </p:nvCxnSpPr>
        <p:spPr>
          <a:xfrm>
            <a:off x="1120717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82" name="Google Shape;282;p35"/>
          <p:cNvCxnSpPr/>
          <p:nvPr/>
        </p:nvCxnSpPr>
        <p:spPr>
          <a:xfrm>
            <a:off x="1622335" y="2885023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6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685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Taint Analysis Example</a:t>
            </a:r>
            <a:endParaRPr/>
          </a:p>
        </p:txBody>
      </p:sp>
      <p:sp>
        <p:nvSpPr>
          <p:cNvPr id="288" name="Google Shape;288;p36"/>
          <p:cNvSpPr txBox="1"/>
          <p:nvPr/>
        </p:nvSpPr>
        <p:spPr>
          <a:xfrm>
            <a:off x="3925515" y="1178796"/>
            <a:ext cx="5153975" cy="389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main(){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declare shadow fields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__CPROVER_field_decl_local(</a:t>
            </a:r>
            <a:r>
              <a:rPr b="0" i="0" lang="en" sz="1300" u="none" cap="none" strike="noStrik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"tainted"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(_Bool)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create harness for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uname[8]; char passwd[8];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make_nondet_len_string(uname,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untainted</a:t>
            </a:r>
            <a:endParaRPr b="0" i="0" sz="1300" u="none" cap="none" strike="noStrike">
              <a:solidFill>
                <a:srgbClr val="9F5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make_nondet_len_string(passwd,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tainted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call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json[46];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(json, </a:t>
            </a:r>
            <a:r>
              <a:rPr b="1" i="0" lang="en" sz="13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passwd, uname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check properties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check(json,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cbmc taint-example.c --unwind 15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3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VERIFICATION FAILED</a:t>
            </a:r>
            <a:endParaRPr b="1" i="0" sz="1300" u="none" cap="none" strike="noStrike">
              <a:solidFill>
                <a:srgbClr val="00B05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9" name="Google Shape;289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0" name="Google Shape;290;p36"/>
          <p:cNvSpPr txBox="1"/>
          <p:nvPr/>
        </p:nvSpPr>
        <p:spPr>
          <a:xfrm>
            <a:off x="585833" y="3114646"/>
            <a:ext cx="21515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“username”: “</a:t>
            </a: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“password”: “peter”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91" name="Google Shape;291;p36"/>
          <p:cNvSpPr txBox="1"/>
          <p:nvPr/>
        </p:nvSpPr>
        <p:spPr>
          <a:xfrm>
            <a:off x="824802" y="1447418"/>
            <a:ext cx="5918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peter</a:t>
            </a:r>
            <a:endParaRPr/>
          </a:p>
        </p:txBody>
      </p:sp>
      <p:sp>
        <p:nvSpPr>
          <p:cNvPr id="292" name="Google Shape;292;p36"/>
          <p:cNvSpPr txBox="1"/>
          <p:nvPr/>
        </p:nvSpPr>
        <p:spPr>
          <a:xfrm>
            <a:off x="1622335" y="1449080"/>
            <a:ext cx="8707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6"/>
          <p:cNvSpPr/>
          <p:nvPr/>
        </p:nvSpPr>
        <p:spPr>
          <a:xfrm>
            <a:off x="232464" y="2018560"/>
            <a:ext cx="2756058" cy="843666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uname     passwd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json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94" name="Google Shape;294;p36"/>
          <p:cNvCxnSpPr/>
          <p:nvPr/>
        </p:nvCxnSpPr>
        <p:spPr>
          <a:xfrm>
            <a:off x="2057711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95" name="Google Shape;295;p36"/>
          <p:cNvSpPr/>
          <p:nvPr/>
        </p:nvSpPr>
        <p:spPr>
          <a:xfrm>
            <a:off x="2750071" y="1050560"/>
            <a:ext cx="914400" cy="303129"/>
          </a:xfrm>
          <a:prstGeom prst="wedgeRoundRectCallout">
            <a:avLst>
              <a:gd fmla="val -87775" name="adj1"/>
              <a:gd fmla="val 76731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tainted</a:t>
            </a:r>
            <a:endParaRPr/>
          </a:p>
        </p:txBody>
      </p:sp>
      <p:sp>
        <p:nvSpPr>
          <p:cNvPr id="296" name="Google Shape;296;p36"/>
          <p:cNvSpPr/>
          <p:nvPr/>
        </p:nvSpPr>
        <p:spPr>
          <a:xfrm>
            <a:off x="2674457" y="3853942"/>
            <a:ext cx="1151251" cy="612648"/>
          </a:xfrm>
          <a:prstGeom prst="wedgeRoundRectCallout">
            <a:avLst>
              <a:gd fmla="val -89783" name="adj1"/>
              <a:gd fmla="val -52087" name="adj2"/>
              <a:gd fmla="val 16667" name="adj3"/>
            </a:avLst>
          </a:prstGeom>
          <a:solidFill>
            <a:srgbClr val="FF000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tainted</a:t>
            </a:r>
            <a:endParaRPr/>
          </a:p>
        </p:txBody>
      </p:sp>
      <p:sp>
        <p:nvSpPr>
          <p:cNvPr id="297" name="Google Shape;297;p36"/>
          <p:cNvSpPr/>
          <p:nvPr/>
        </p:nvSpPr>
        <p:spPr>
          <a:xfrm>
            <a:off x="2674457" y="2917871"/>
            <a:ext cx="1151251" cy="612648"/>
          </a:xfrm>
          <a:prstGeom prst="wedgeRoundRectCallout">
            <a:avLst>
              <a:gd fmla="val -65131" name="adj1"/>
              <a:gd fmla="val 24862" name="adj2"/>
              <a:gd fmla="val 16667" name="adj3"/>
            </a:avLst>
          </a:prstGeom>
          <a:solidFill>
            <a:srgbClr val="FF000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untainted</a:t>
            </a:r>
            <a:endParaRPr/>
          </a:p>
        </p:txBody>
      </p:sp>
      <p:cxnSp>
        <p:nvCxnSpPr>
          <p:cNvPr id="298" name="Google Shape;298;p36"/>
          <p:cNvCxnSpPr/>
          <p:nvPr/>
        </p:nvCxnSpPr>
        <p:spPr>
          <a:xfrm>
            <a:off x="1120717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99" name="Google Shape;299;p36"/>
          <p:cNvCxnSpPr/>
          <p:nvPr/>
        </p:nvCxnSpPr>
        <p:spPr>
          <a:xfrm>
            <a:off x="1622335" y="2885023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00" name="Google Shape;300;p36"/>
          <p:cNvSpPr/>
          <p:nvPr/>
        </p:nvSpPr>
        <p:spPr>
          <a:xfrm>
            <a:off x="5793319" y="2862225"/>
            <a:ext cx="837186" cy="149853"/>
          </a:xfrm>
          <a:prstGeom prst="uturnArrow">
            <a:avLst>
              <a:gd fmla="val 0" name="adj1"/>
              <a:gd fmla="val 7797" name="adj2"/>
              <a:gd fmla="val 18025" name="adj3"/>
              <a:gd fmla="val 43750" name="adj4"/>
              <a:gd fmla="val 100000" name="adj5"/>
            </a:avLst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36"/>
          <p:cNvSpPr/>
          <p:nvPr/>
        </p:nvSpPr>
        <p:spPr>
          <a:xfrm flipH="1">
            <a:off x="5779465" y="2855928"/>
            <a:ext cx="837186" cy="149853"/>
          </a:xfrm>
          <a:prstGeom prst="uturnArrow">
            <a:avLst>
              <a:gd fmla="val 0" name="adj1"/>
              <a:gd fmla="val 9074" name="adj2"/>
              <a:gd fmla="val 10365" name="adj3"/>
              <a:gd fmla="val 43750" name="adj4"/>
              <a:gd fmla="val 100000" name="adj5"/>
            </a:avLst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7"/>
          <p:cNvSpPr txBox="1"/>
          <p:nvPr>
            <p:ph idx="1" type="body"/>
          </p:nvPr>
        </p:nvSpPr>
        <p:spPr>
          <a:xfrm>
            <a:off x="343688" y="1149658"/>
            <a:ext cx="5067761" cy="3819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chemeClr val="dk2"/>
                </a:solidFill>
              </a:rPr>
              <a:t>Two-phase data race detection: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chemeClr val="dk2"/>
                </a:solidFill>
              </a:rPr>
              <a:t>  1. Nondeterministically select shared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chemeClr val="dk2"/>
                </a:solidFill>
              </a:rPr>
              <a:t>      memory write operation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chemeClr val="dk2"/>
                </a:solidFill>
              </a:rPr>
              <a:t>  2. Detect read/write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chemeClr val="dk2"/>
                </a:solidFill>
              </a:rPr>
              <a:t>      operations that race with   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      selected write operation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Uses shadow memory to track byte-precise information between phases. </a:t>
            </a:r>
            <a:endParaRPr/>
          </a:p>
        </p:txBody>
      </p:sp>
      <p:sp>
        <p:nvSpPr>
          <p:cNvPr id="307" name="Google Shape;307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Evaluation Study: Data Race Detection</a:t>
            </a:r>
            <a:endParaRPr/>
          </a:p>
        </p:txBody>
      </p:sp>
      <p:sp>
        <p:nvSpPr>
          <p:cNvPr id="308" name="Google Shape;308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9" name="Google Shape;309;p37"/>
          <p:cNvSpPr/>
          <p:nvPr/>
        </p:nvSpPr>
        <p:spPr>
          <a:xfrm>
            <a:off x="6039405" y="313092"/>
            <a:ext cx="2751150" cy="393813"/>
          </a:xfrm>
          <a:prstGeom prst="foldedCorner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SV-COMP benchmarks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7"/>
          <p:cNvSpPr/>
          <p:nvPr/>
        </p:nvSpPr>
        <p:spPr>
          <a:xfrm>
            <a:off x="5925756" y="2539469"/>
            <a:ext cx="2978448" cy="566307"/>
          </a:xfrm>
          <a:prstGeom prst="foldedCorner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Instrumented SV-COMP benchmarks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7"/>
          <p:cNvSpPr/>
          <p:nvPr/>
        </p:nvSpPr>
        <p:spPr>
          <a:xfrm>
            <a:off x="6229133" y="4283438"/>
            <a:ext cx="2371691" cy="393813"/>
          </a:xfrm>
          <a:prstGeom prst="foldedCorner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result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7"/>
          <p:cNvSpPr/>
          <p:nvPr/>
        </p:nvSpPr>
        <p:spPr>
          <a:xfrm>
            <a:off x="6550893" y="3470965"/>
            <a:ext cx="1728173" cy="447284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CBMC-SSM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37"/>
          <p:cNvSpPr/>
          <p:nvPr/>
        </p:nvSpPr>
        <p:spPr>
          <a:xfrm>
            <a:off x="5831799" y="1050560"/>
            <a:ext cx="3166361" cy="11214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Automated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race detection instrumentation using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shadow memory API</a:t>
            </a:r>
            <a:endParaRPr/>
          </a:p>
        </p:txBody>
      </p:sp>
      <p:cxnSp>
        <p:nvCxnSpPr>
          <p:cNvPr id="314" name="Google Shape;314;p37"/>
          <p:cNvCxnSpPr>
            <a:stCxn id="309" idx="2"/>
            <a:endCxn id="313" idx="0"/>
          </p:cNvCxnSpPr>
          <p:nvPr/>
        </p:nvCxnSpPr>
        <p:spPr>
          <a:xfrm>
            <a:off x="7414980" y="706905"/>
            <a:ext cx="0" cy="3438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15" name="Google Shape;315;p37"/>
          <p:cNvCxnSpPr>
            <a:stCxn id="313" idx="2"/>
            <a:endCxn id="310" idx="0"/>
          </p:cNvCxnSpPr>
          <p:nvPr/>
        </p:nvCxnSpPr>
        <p:spPr>
          <a:xfrm>
            <a:off x="7414980" y="2171960"/>
            <a:ext cx="0" cy="3675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16" name="Google Shape;316;p37"/>
          <p:cNvCxnSpPr>
            <a:stCxn id="310" idx="2"/>
            <a:endCxn id="312" idx="0"/>
          </p:cNvCxnSpPr>
          <p:nvPr/>
        </p:nvCxnSpPr>
        <p:spPr>
          <a:xfrm>
            <a:off x="7414980" y="3105776"/>
            <a:ext cx="0" cy="3651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17" name="Google Shape;317;p37"/>
          <p:cNvCxnSpPr>
            <a:stCxn id="312" idx="2"/>
            <a:endCxn id="311" idx="0"/>
          </p:cNvCxnSpPr>
          <p:nvPr/>
        </p:nvCxnSpPr>
        <p:spPr>
          <a:xfrm>
            <a:off x="7414980" y="3918249"/>
            <a:ext cx="0" cy="3651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8"/>
          <p:cNvSpPr txBox="1"/>
          <p:nvPr>
            <p:ph idx="1" type="body"/>
          </p:nvPr>
        </p:nvSpPr>
        <p:spPr>
          <a:xfrm>
            <a:off x="311700" y="1976700"/>
            <a:ext cx="4989900" cy="30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rPr lang="en" sz="1829"/>
              <a:t>Implementation just 600 lines of code within Lazy-CSeq instrumentation framework</a:t>
            </a:r>
            <a:endParaRPr sz="1829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" sz="1000"/>
              <a:t>(Inverso, Nguyen, Fischer, La Torre, Parlato 2015)</a:t>
            </a:r>
            <a:br>
              <a:rPr lang="en" sz="1829"/>
            </a:br>
            <a:endParaRPr sz="18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rPr lang="en" sz="1829"/>
              <a:t>Comparison on SV-COMP benchmarks </a:t>
            </a:r>
            <a:endParaRPr sz="119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sz="119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rPr lang="en" sz="1829"/>
              <a:t>Competitive with dedicated tools</a:t>
            </a:r>
            <a:endParaRPr sz="1829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</a:pPr>
            <a:r>
              <a:rPr lang="en" sz="1829"/>
              <a:t>ThreadSanitizer and PorSE</a:t>
            </a:r>
            <a:endParaRPr sz="1829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</a:pPr>
            <a:r>
              <a:rPr lang="en" sz="1000"/>
              <a:t>(</a:t>
            </a:r>
            <a:r>
              <a:rPr lang="en" sz="1000">
                <a:solidFill>
                  <a:schemeClr val="dk1"/>
                </a:solidFill>
              </a:rPr>
              <a:t>Serebryany, Potapenko, Iskhodzhanov, Vyukov</a:t>
            </a:r>
            <a:r>
              <a:rPr lang="en" sz="1000"/>
              <a:t> 2011)</a:t>
            </a:r>
            <a:endParaRPr sz="1000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" sz="1000"/>
              <a:t>(</a:t>
            </a:r>
            <a:r>
              <a:rPr lang="en" sz="1000">
                <a:solidFill>
                  <a:schemeClr val="dk1"/>
                </a:solidFill>
              </a:rPr>
              <a:t>Schemmel, Büning, Rodríguez, Laprell, Wehrle 2020)</a:t>
            </a:r>
            <a:endParaRPr sz="1000"/>
          </a:p>
        </p:txBody>
      </p:sp>
      <p:sp>
        <p:nvSpPr>
          <p:cNvPr id="323" name="Google Shape;323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Evaluation Study: Data Race Detection</a:t>
            </a:r>
            <a:endParaRPr/>
          </a:p>
        </p:txBody>
      </p:sp>
      <p:graphicFrame>
        <p:nvGraphicFramePr>
          <p:cNvPr id="324" name="Google Shape;324;p38"/>
          <p:cNvGraphicFramePr/>
          <p:nvPr/>
        </p:nvGraphicFramePr>
        <p:xfrm>
          <a:off x="5491199" y="1749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{D24BD925-39BC-4A96-A7EB-068EA6C7E647}</a:tableStyleId>
              </a:tblPr>
              <a:tblGrid>
                <a:gridCol w="1530550"/>
                <a:gridCol w="530625"/>
                <a:gridCol w="596850"/>
                <a:gridCol w="539950"/>
              </a:tblGrid>
              <a:tr h="1254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Correct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0000FF"/>
                          </a:solidFill>
                        </a:rPr>
                        <a:t>136</a:t>
                      </a:r>
                      <a:endParaRPr sz="14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107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102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  Safe (78)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0000FF"/>
                          </a:solidFill>
                        </a:rPr>
                        <a:t>70</a:t>
                      </a:r>
                      <a:endParaRPr sz="14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60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43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  Unsafe (76)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0000FF"/>
                          </a:solidFill>
                        </a:rPr>
                        <a:t>66</a:t>
                      </a:r>
                      <a:endParaRPr sz="14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47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59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Incorrect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0000FF"/>
                          </a:solidFill>
                        </a:rPr>
                        <a:t>2</a:t>
                      </a:r>
                      <a:endParaRPr sz="14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40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  Safe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0000FF"/>
                          </a:solidFill>
                        </a:rPr>
                        <a:t>2</a:t>
                      </a:r>
                      <a:endParaRPr sz="14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  Unsafe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0000FF"/>
                          </a:solidFill>
                        </a:rPr>
                        <a:t>0</a:t>
                      </a:r>
                      <a:endParaRPr sz="14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Unknown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0000FF"/>
                          </a:solidFill>
                        </a:rPr>
                        <a:t>6</a:t>
                      </a:r>
                      <a:endParaRPr sz="14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Timeout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0000FF"/>
                          </a:solidFill>
                        </a:rPr>
                        <a:t>7</a:t>
                      </a:r>
                      <a:endParaRPr sz="14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Memoryout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0000FF"/>
                          </a:solidFill>
                        </a:rPr>
                        <a:t>0</a:t>
                      </a:r>
                      <a:endParaRPr sz="14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Error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0000FF"/>
                          </a:solidFill>
                        </a:rPr>
                        <a:t>3</a:t>
                      </a:r>
                      <a:endParaRPr sz="14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68800" marB="68800" marR="68800" marL="68800">
                    <a:lnL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25" name="Google Shape;325;p38"/>
          <p:cNvSpPr txBox="1"/>
          <p:nvPr/>
        </p:nvSpPr>
        <p:spPr>
          <a:xfrm rot="-5400000">
            <a:off x="6456874" y="823630"/>
            <a:ext cx="1728260" cy="4308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CBMC-SSM</a:t>
            </a:r>
            <a:endParaRPr b="0" i="0" sz="16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38"/>
          <p:cNvSpPr txBox="1"/>
          <p:nvPr/>
        </p:nvSpPr>
        <p:spPr>
          <a:xfrm rot="-5400000">
            <a:off x="6361501" y="-378295"/>
            <a:ext cx="3000000" cy="6770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Sanitizer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8"/>
          <p:cNvSpPr txBox="1"/>
          <p:nvPr/>
        </p:nvSpPr>
        <p:spPr>
          <a:xfrm rot="-5400000">
            <a:off x="6937781" y="-279039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PorSE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9"/>
          <p:cNvSpPr txBox="1"/>
          <p:nvPr>
            <p:ph type="ctrTitle"/>
          </p:nvPr>
        </p:nvSpPr>
        <p:spPr>
          <a:xfrm>
            <a:off x="311708" y="413325"/>
            <a:ext cx="8520600" cy="15506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920"/>
              <a:buFont typeface="Arial"/>
              <a:buNone/>
            </a:pPr>
            <a:r>
              <a:rPr lang="en" sz="3150"/>
              <a:t>CBMC-SSM: </a:t>
            </a:r>
            <a:endParaRPr sz="31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920"/>
              <a:buFont typeface="Arial"/>
              <a:buNone/>
            </a:pPr>
            <a:r>
              <a:rPr lang="en" sz="3150"/>
              <a:t>Bounded Model Checking of C Programs with</a:t>
            </a:r>
            <a:endParaRPr sz="31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83421"/>
              <a:buNone/>
            </a:pPr>
            <a:r>
              <a:rPr lang="en" sz="3150"/>
              <a:t>Symbolic Shadow Memory</a:t>
            </a:r>
            <a:endParaRPr sz="6300"/>
          </a:p>
        </p:txBody>
      </p:sp>
      <p:sp>
        <p:nvSpPr>
          <p:cNvPr id="334" name="Google Shape;334;p39"/>
          <p:cNvSpPr txBox="1"/>
          <p:nvPr>
            <p:ph idx="1" type="subTitle"/>
          </p:nvPr>
        </p:nvSpPr>
        <p:spPr>
          <a:xfrm>
            <a:off x="2981738" y="2834125"/>
            <a:ext cx="5850561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Artifact: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https://zenodo.org/record/7026604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5" name="Google Shape;335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0175" y="2309375"/>
            <a:ext cx="2370689" cy="2339700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Rapid Development of Efficient Program Analyses for C</a:t>
            </a:r>
            <a:endParaRPr/>
          </a:p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>
            <a:off x="160625" y="640630"/>
            <a:ext cx="8697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Requires iterative experimentation and improvement on real/realistic programs</a:t>
            </a:r>
            <a:endParaRPr/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Support for most/all C features slows down iterations</a:t>
            </a:r>
            <a:endParaRPr/>
          </a:p>
          <a:p>
            <a:pPr indent="0" lvl="0" marL="1587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Goal: 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/>
              <a:t>Methodology and tool support for fast experiment-improve cycles</a:t>
            </a:r>
            <a:endParaRPr b="1"/>
          </a:p>
        </p:txBody>
      </p:sp>
      <p:sp>
        <p:nvSpPr>
          <p:cNvPr id="112" name="Google Shape;112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3" name="Google Shape;113;p26"/>
          <p:cNvSpPr txBox="1"/>
          <p:nvPr/>
        </p:nvSpPr>
        <p:spPr>
          <a:xfrm>
            <a:off x="311700" y="286495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72"/>
              <a:buFont typeface="Arial"/>
              <a:buNone/>
            </a:pPr>
            <a:r>
              <a:rPr b="0" i="0" lang="en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Shadow Memory</a:t>
            </a:r>
            <a:endParaRPr sz="2500"/>
          </a:p>
        </p:txBody>
      </p:sp>
      <p:sp>
        <p:nvSpPr>
          <p:cNvPr id="114" name="Google Shape;114;p26"/>
          <p:cNvSpPr txBox="1"/>
          <p:nvPr/>
        </p:nvSpPr>
        <p:spPr>
          <a:xfrm>
            <a:off x="160625" y="3310434"/>
            <a:ext cx="5089576" cy="17063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158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Useful for implementing program analyses</a:t>
            </a:r>
            <a:endParaRPr/>
          </a:p>
          <a:p>
            <a:pPr indent="0" lvl="0" marL="158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Allows to associate data inferred during the analysis with the </a:t>
            </a:r>
            <a:r>
              <a:rPr b="0" i="0" lang="en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memory objects 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of the analyzed program</a:t>
            </a:r>
            <a:endParaRPr/>
          </a:p>
        </p:txBody>
      </p:sp>
      <p:sp>
        <p:nvSpPr>
          <p:cNvPr id="115" name="Google Shape;115;p26"/>
          <p:cNvSpPr/>
          <p:nvPr/>
        </p:nvSpPr>
        <p:spPr>
          <a:xfrm>
            <a:off x="7671019" y="2892468"/>
            <a:ext cx="1219093" cy="1044915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shadow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6"/>
          <p:cNvSpPr/>
          <p:nvPr/>
        </p:nvSpPr>
        <p:spPr>
          <a:xfrm>
            <a:off x="7055517" y="3733741"/>
            <a:ext cx="1219093" cy="1044915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memory object</a:t>
            </a:r>
            <a:endParaRPr b="0" i="0" sz="18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Google Shape;117;p26"/>
          <p:cNvCxnSpPr/>
          <p:nvPr/>
        </p:nvCxnSpPr>
        <p:spPr>
          <a:xfrm flipH="1" rot="10800000">
            <a:off x="7084979" y="2944238"/>
            <a:ext cx="632298" cy="87094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8" name="Google Shape;118;p26"/>
          <p:cNvCxnSpPr/>
          <p:nvPr/>
        </p:nvCxnSpPr>
        <p:spPr>
          <a:xfrm flipH="1" rot="10800000">
            <a:off x="8223115" y="3860008"/>
            <a:ext cx="634510" cy="87087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7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Methodology</a:t>
            </a:r>
            <a:endParaRPr/>
          </a:p>
        </p:txBody>
      </p:sp>
      <p:sp>
        <p:nvSpPr>
          <p:cNvPr id="124" name="Google Shape;124;p27"/>
          <p:cNvSpPr txBox="1"/>
          <p:nvPr>
            <p:ph idx="1" type="body"/>
          </p:nvPr>
        </p:nvSpPr>
        <p:spPr>
          <a:xfrm>
            <a:off x="153791" y="691084"/>
            <a:ext cx="5089576" cy="4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solidFill>
                  <a:schemeClr val="dk2"/>
                </a:solidFill>
              </a:rPr>
              <a:t>We follow the approach of implementing program analyses</a:t>
            </a:r>
            <a:endParaRPr/>
          </a:p>
          <a:p>
            <a:pPr indent="-285750" lvl="0" marL="4445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800">
                <a:solidFill>
                  <a:schemeClr val="dk2"/>
                </a:solidFill>
              </a:rPr>
              <a:t>By automated source-level instrumentation</a:t>
            </a:r>
            <a:endParaRPr/>
          </a:p>
          <a:p>
            <a:pPr indent="-285750" lvl="0" marL="4445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800">
                <a:solidFill>
                  <a:schemeClr val="dk2"/>
                </a:solidFill>
              </a:rPr>
              <a:t>Using </a:t>
            </a:r>
            <a:r>
              <a:rPr lang="en" sz="1800">
                <a:solidFill>
                  <a:srgbClr val="0000FF"/>
                </a:solidFill>
              </a:rPr>
              <a:t>shadow memory API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/>
          </a:p>
          <a:p>
            <a:pPr indent="-215900" lvl="0" marL="4445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/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/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Shadow memory API implementation provided by</a:t>
            </a:r>
            <a:r>
              <a:rPr lang="en" sz="1800">
                <a:solidFill>
                  <a:schemeClr val="dk2"/>
                </a:solidFill>
              </a:rPr>
              <a:t> tool </a:t>
            </a:r>
            <a:r>
              <a:rPr b="1" lang="en" sz="1800">
                <a:solidFill>
                  <a:schemeClr val="dk2"/>
                </a:solidFill>
              </a:rPr>
              <a:t>CBMC-SSM</a:t>
            </a:r>
            <a:endParaRPr b="1" sz="1800"/>
          </a:p>
        </p:txBody>
      </p:sp>
      <p:sp>
        <p:nvSpPr>
          <p:cNvPr id="125" name="Google Shape;125;p27"/>
          <p:cNvSpPr/>
          <p:nvPr/>
        </p:nvSpPr>
        <p:spPr>
          <a:xfrm>
            <a:off x="6494741" y="584225"/>
            <a:ext cx="1824573" cy="393813"/>
          </a:xfrm>
          <a:prstGeom prst="foldedCorner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Input program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7"/>
          <p:cNvSpPr/>
          <p:nvPr/>
        </p:nvSpPr>
        <p:spPr>
          <a:xfrm>
            <a:off x="5917805" y="2639514"/>
            <a:ext cx="2978448" cy="393813"/>
          </a:xfrm>
          <a:prstGeom prst="foldedCorner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Instrumented program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7"/>
          <p:cNvSpPr/>
          <p:nvPr/>
        </p:nvSpPr>
        <p:spPr>
          <a:xfrm>
            <a:off x="6221181" y="4207539"/>
            <a:ext cx="2371691" cy="393813"/>
          </a:xfrm>
          <a:prstGeom prst="foldedCorner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result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7"/>
          <p:cNvSpPr/>
          <p:nvPr/>
        </p:nvSpPr>
        <p:spPr>
          <a:xfrm>
            <a:off x="6542942" y="3399829"/>
            <a:ext cx="1728173" cy="447284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CBMC-SSM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7"/>
          <p:cNvSpPr/>
          <p:nvPr/>
        </p:nvSpPr>
        <p:spPr>
          <a:xfrm>
            <a:off x="5823848" y="1320907"/>
            <a:ext cx="3166361" cy="952105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Instrumentation using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shadow memory API</a:t>
            </a:r>
            <a:endParaRPr b="0" i="0" sz="18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0" name="Google Shape;130;p27"/>
          <p:cNvCxnSpPr>
            <a:stCxn id="125" idx="2"/>
            <a:endCxn id="129" idx="0"/>
          </p:cNvCxnSpPr>
          <p:nvPr/>
        </p:nvCxnSpPr>
        <p:spPr>
          <a:xfrm>
            <a:off x="7407027" y="978038"/>
            <a:ext cx="0" cy="3429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1" name="Google Shape;131;p27"/>
          <p:cNvCxnSpPr>
            <a:stCxn id="129" idx="2"/>
            <a:endCxn id="126" idx="0"/>
          </p:cNvCxnSpPr>
          <p:nvPr/>
        </p:nvCxnSpPr>
        <p:spPr>
          <a:xfrm>
            <a:off x="7407029" y="2273012"/>
            <a:ext cx="0" cy="3666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2" name="Google Shape;132;p27"/>
          <p:cNvCxnSpPr>
            <a:stCxn id="126" idx="2"/>
            <a:endCxn id="128" idx="0"/>
          </p:cNvCxnSpPr>
          <p:nvPr/>
        </p:nvCxnSpPr>
        <p:spPr>
          <a:xfrm>
            <a:off x="7407029" y="3033327"/>
            <a:ext cx="0" cy="3666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3" name="Google Shape;133;p27"/>
          <p:cNvCxnSpPr>
            <a:stCxn id="128" idx="2"/>
            <a:endCxn id="127" idx="0"/>
          </p:cNvCxnSpPr>
          <p:nvPr/>
        </p:nvCxnSpPr>
        <p:spPr>
          <a:xfrm>
            <a:off x="7407029" y="3847113"/>
            <a:ext cx="0" cy="3603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4" name="Google Shape;13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Shadow Memory API</a:t>
            </a:r>
            <a:endParaRPr/>
          </a:p>
        </p:txBody>
      </p:sp>
      <p:sp>
        <p:nvSpPr>
          <p:cNvPr id="140" name="Google Shape;140;p28"/>
          <p:cNvSpPr txBox="1"/>
          <p:nvPr>
            <p:ph idx="1" type="body"/>
          </p:nvPr>
        </p:nvSpPr>
        <p:spPr>
          <a:xfrm>
            <a:off x="311700" y="699375"/>
            <a:ext cx="8697000" cy="4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2000">
                <a:solidFill>
                  <a:schemeClr val="dk2"/>
                </a:solidFill>
              </a:rPr>
              <a:t>Declare a field with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rgbClr val="FF00FF"/>
                </a:solidFill>
              </a:rPr>
              <a:t>name</a:t>
            </a:r>
            <a:r>
              <a:rPr lang="en" sz="2000">
                <a:solidFill>
                  <a:schemeClr val="dk1"/>
                </a:solidFill>
              </a:rPr>
              <a:t>, </a:t>
            </a:r>
            <a:r>
              <a:rPr lang="en" sz="2000">
                <a:solidFill>
                  <a:srgbClr val="351C75"/>
                </a:solidFill>
              </a:rPr>
              <a:t>type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chemeClr val="dk2"/>
                </a:solidFill>
              </a:rPr>
              <a:t>and initial </a:t>
            </a:r>
            <a:r>
              <a:rPr lang="en" sz="2000">
                <a:solidFill>
                  <a:srgbClr val="0000FF"/>
                </a:solidFill>
              </a:rPr>
              <a:t>value</a:t>
            </a:r>
            <a:r>
              <a:rPr lang="en" sz="2000">
                <a:solidFill>
                  <a:schemeClr val="dk1"/>
                </a:solidFill>
              </a:rPr>
              <a:t>:</a:t>
            </a:r>
            <a:endParaRPr/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__CPROVER_field_decl_global(</a:t>
            </a:r>
            <a:r>
              <a:rPr lang="en" sz="180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lang="en" sz="1800">
                <a:solidFill>
                  <a:srgbClr val="351C75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__CPROVER_field_decl_local(</a:t>
            </a:r>
            <a:r>
              <a:rPr lang="en" sz="180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lang="en" sz="1800">
                <a:solidFill>
                  <a:srgbClr val="351C75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2000">
                <a:solidFill>
                  <a:schemeClr val="dk2"/>
                </a:solidFill>
              </a:rPr>
              <a:t>Get </a:t>
            </a:r>
            <a:r>
              <a:rPr lang="en" sz="2000">
                <a:solidFill>
                  <a:srgbClr val="0000FF"/>
                </a:solidFill>
              </a:rPr>
              <a:t>value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chemeClr val="dk2"/>
                </a:solidFill>
              </a:rPr>
              <a:t>of field with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rgbClr val="FF00FF"/>
                </a:solidFill>
              </a:rPr>
              <a:t>name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chemeClr val="dk2"/>
                </a:solidFill>
              </a:rPr>
              <a:t>for memory at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rgbClr val="9900FF"/>
                </a:solidFill>
              </a:rPr>
              <a:t>address</a:t>
            </a:r>
            <a:r>
              <a:rPr lang="en" sz="2000">
                <a:solidFill>
                  <a:schemeClr val="dk1"/>
                </a:solidFill>
              </a:rPr>
              <a:t>:</a:t>
            </a:r>
            <a:endParaRPr/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__CPROVER_field_get(</a:t>
            </a:r>
            <a:r>
              <a:rPr lang="en" sz="1800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address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80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2000">
                <a:solidFill>
                  <a:schemeClr val="dk2"/>
                </a:solidFill>
              </a:rPr>
              <a:t>Set field with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rgbClr val="FF00FF"/>
                </a:solidFill>
              </a:rPr>
              <a:t>name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chemeClr val="dk2"/>
                </a:solidFill>
              </a:rPr>
              <a:t>to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rgbClr val="0000FF"/>
                </a:solidFill>
              </a:rPr>
              <a:t>value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chemeClr val="dk2"/>
                </a:solidFill>
              </a:rPr>
              <a:t>for memory at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rgbClr val="9900FF"/>
                </a:solidFill>
              </a:rPr>
              <a:t>address</a:t>
            </a:r>
            <a:r>
              <a:rPr lang="en" sz="2000">
                <a:solidFill>
                  <a:schemeClr val="dk1"/>
                </a:solidFill>
              </a:rPr>
              <a:t>:</a:t>
            </a:r>
            <a:endParaRPr/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__CPROVER_field_set(</a:t>
            </a:r>
            <a:r>
              <a:rPr lang="en" sz="1800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address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80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800"/>
          </a:p>
          <a:p>
            <a:pPr indent="0" lvl="0" marL="158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/>
          </a:p>
        </p:txBody>
      </p:sp>
      <p:sp>
        <p:nvSpPr>
          <p:cNvPr id="141" name="Google Shape;141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API Implementation in CBMC</a:t>
            </a:r>
            <a:endParaRPr/>
          </a:p>
        </p:txBody>
      </p:sp>
      <p:sp>
        <p:nvSpPr>
          <p:cNvPr id="147" name="Google Shape;147;p29"/>
          <p:cNvSpPr txBox="1"/>
          <p:nvPr>
            <p:ph idx="1" type="body"/>
          </p:nvPr>
        </p:nvSpPr>
        <p:spPr>
          <a:xfrm>
            <a:off x="311700" y="593577"/>
            <a:ext cx="8339319" cy="14313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chemeClr val="dk2"/>
                </a:solidFill>
              </a:rPr>
              <a:t>Bounded model checker for C programs </a:t>
            </a:r>
            <a:r>
              <a:rPr lang="en" sz="1000">
                <a:solidFill>
                  <a:schemeClr val="dk2"/>
                </a:solidFill>
              </a:rPr>
              <a:t>(Clarke, Kroening, Lerda 2004)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Shadow memory API functions interpreted during </a:t>
            </a:r>
            <a:r>
              <a:rPr lang="en" sz="1800">
                <a:solidFill>
                  <a:srgbClr val="0000FF"/>
                </a:solidFill>
              </a:rPr>
              <a:t>symbolic execution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chemeClr val="dk2"/>
                </a:solidFill>
              </a:rPr>
              <a:t>Resulting formula solved by SAT/SMT solvers</a:t>
            </a:r>
            <a:endParaRPr sz="1800"/>
          </a:p>
        </p:txBody>
      </p:sp>
      <p:sp>
        <p:nvSpPr>
          <p:cNvPr id="148" name="Google Shape;148;p29"/>
          <p:cNvSpPr/>
          <p:nvPr/>
        </p:nvSpPr>
        <p:spPr>
          <a:xfrm>
            <a:off x="6413895" y="2052220"/>
            <a:ext cx="1136249" cy="888323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shadow memory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9"/>
          <p:cNvSpPr/>
          <p:nvPr/>
        </p:nvSpPr>
        <p:spPr>
          <a:xfrm>
            <a:off x="6261495" y="2204620"/>
            <a:ext cx="1136249" cy="888323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shadow memory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9"/>
          <p:cNvSpPr txBox="1"/>
          <p:nvPr/>
        </p:nvSpPr>
        <p:spPr>
          <a:xfrm>
            <a:off x="765061" y="2615319"/>
            <a:ext cx="1058631" cy="4616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address</a:t>
            </a:r>
            <a:endParaRPr b="0" i="0" sz="1800" u="none" cap="none" strike="noStrik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9"/>
          <p:cNvSpPr/>
          <p:nvPr/>
        </p:nvSpPr>
        <p:spPr>
          <a:xfrm>
            <a:off x="3546871" y="2064769"/>
            <a:ext cx="1221035" cy="85296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memory object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9"/>
          <p:cNvSpPr/>
          <p:nvPr/>
        </p:nvSpPr>
        <p:spPr>
          <a:xfrm>
            <a:off x="3438371" y="2242006"/>
            <a:ext cx="1221035" cy="85296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memory object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9"/>
          <p:cNvSpPr/>
          <p:nvPr/>
        </p:nvSpPr>
        <p:spPr>
          <a:xfrm>
            <a:off x="3285971" y="2406231"/>
            <a:ext cx="1221035" cy="85296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memory object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9"/>
          <p:cNvSpPr/>
          <p:nvPr/>
        </p:nvSpPr>
        <p:spPr>
          <a:xfrm>
            <a:off x="6128395" y="2368832"/>
            <a:ext cx="1136249" cy="888323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shadow memory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5" name="Google Shape;155;p29"/>
          <p:cNvCxnSpPr>
            <a:stCxn id="150" idx="3"/>
            <a:endCxn id="153" idx="1"/>
          </p:cNvCxnSpPr>
          <p:nvPr/>
        </p:nvCxnSpPr>
        <p:spPr>
          <a:xfrm flipH="1" rot="10800000">
            <a:off x="1823692" y="2832637"/>
            <a:ext cx="1462200" cy="13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6" name="Google Shape;156;p29"/>
          <p:cNvCxnSpPr>
            <a:stCxn id="150" idx="3"/>
          </p:cNvCxnSpPr>
          <p:nvPr/>
        </p:nvCxnSpPr>
        <p:spPr>
          <a:xfrm>
            <a:off x="1823692" y="2846137"/>
            <a:ext cx="1460400" cy="1014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7" name="Google Shape;157;p29"/>
          <p:cNvCxnSpPr/>
          <p:nvPr/>
        </p:nvCxnSpPr>
        <p:spPr>
          <a:xfrm flipH="1" rot="10800000">
            <a:off x="1825506" y="2739532"/>
            <a:ext cx="1467175" cy="106604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58" name="Google Shape;158;p29"/>
          <p:cNvSpPr txBox="1"/>
          <p:nvPr/>
        </p:nvSpPr>
        <p:spPr>
          <a:xfrm>
            <a:off x="1766340" y="2338377"/>
            <a:ext cx="2012400" cy="4616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point to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9" name="Google Shape;159;p29"/>
          <p:cNvCxnSpPr>
            <a:stCxn id="153" idx="3"/>
            <a:endCxn id="154" idx="1"/>
          </p:cNvCxnSpPr>
          <p:nvPr/>
        </p:nvCxnSpPr>
        <p:spPr>
          <a:xfrm flipH="1" rot="10800000">
            <a:off x="4507006" y="2812911"/>
            <a:ext cx="1621500" cy="19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60" name="Google Shape;160;p29"/>
          <p:cNvSpPr txBox="1"/>
          <p:nvPr/>
        </p:nvSpPr>
        <p:spPr>
          <a:xfrm>
            <a:off x="4952391" y="2235427"/>
            <a:ext cx="1277700" cy="4616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maps to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1" name="Google Shape;161;p29"/>
          <p:cNvCxnSpPr/>
          <p:nvPr/>
        </p:nvCxnSpPr>
        <p:spPr>
          <a:xfrm flipH="1" rot="10800000">
            <a:off x="4646276" y="2722310"/>
            <a:ext cx="1482119" cy="1474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Google Shape;162;p29"/>
          <p:cNvCxnSpPr/>
          <p:nvPr/>
        </p:nvCxnSpPr>
        <p:spPr>
          <a:xfrm flipH="1" rot="10800000">
            <a:off x="4766229" y="2616070"/>
            <a:ext cx="1362166" cy="19286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3" name="Google Shape;163;p29"/>
          <p:cNvSpPr/>
          <p:nvPr/>
        </p:nvSpPr>
        <p:spPr>
          <a:xfrm>
            <a:off x="136692" y="3649168"/>
            <a:ext cx="2024468" cy="315033"/>
          </a:xfrm>
          <a:prstGeom prst="wedgeRoundRectCallout">
            <a:avLst>
              <a:gd fmla="val -1795" name="adj1"/>
              <a:gd fmla="val 132066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may points-to analysis</a:t>
            </a:r>
            <a:endParaRPr/>
          </a:p>
        </p:txBody>
      </p:sp>
      <p:sp>
        <p:nvSpPr>
          <p:cNvPr id="164" name="Google Shape;164;p29"/>
          <p:cNvSpPr txBox="1"/>
          <p:nvPr/>
        </p:nvSpPr>
        <p:spPr>
          <a:xfrm>
            <a:off x="34796" y="4174655"/>
            <a:ext cx="59343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 *p</a:t>
            </a:r>
            <a:endParaRPr/>
          </a:p>
        </p:txBody>
      </p:sp>
      <p:sp>
        <p:nvSpPr>
          <p:cNvPr id="165" name="Google Shape;165;p29"/>
          <p:cNvSpPr txBox="1"/>
          <p:nvPr/>
        </p:nvSpPr>
        <p:spPr>
          <a:xfrm>
            <a:off x="778497" y="4185977"/>
            <a:ext cx="184377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 ⇾ {&amp;s + 4, &amp;x , &amp;y}</a:t>
            </a:r>
            <a:endParaRPr/>
          </a:p>
        </p:txBody>
      </p:sp>
      <p:sp>
        <p:nvSpPr>
          <p:cNvPr id="166" name="Google Shape;166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7" name="Google Shape;167;p29"/>
          <p:cNvSpPr txBox="1"/>
          <p:nvPr/>
        </p:nvSpPr>
        <p:spPr>
          <a:xfrm>
            <a:off x="2659185" y="3675421"/>
            <a:ext cx="2506487" cy="11054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4079" l="-29797" r="0" t="-14544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8" name="Google Shape;168;p29"/>
          <p:cNvSpPr txBox="1"/>
          <p:nvPr/>
        </p:nvSpPr>
        <p:spPr>
          <a:xfrm>
            <a:off x="4655127" y="3721814"/>
            <a:ext cx="5267246" cy="131600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97093" l="0" r="0" t="-10768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9" name="Google Shape;169;p29"/>
          <p:cNvSpPr/>
          <p:nvPr/>
        </p:nvSpPr>
        <p:spPr>
          <a:xfrm>
            <a:off x="950520" y="4753691"/>
            <a:ext cx="2421281" cy="288545"/>
          </a:xfrm>
          <a:prstGeom prst="wedgeRoundRectCallout">
            <a:avLst>
              <a:gd fmla="val 45334" name="adj1"/>
              <a:gd fmla="val -138356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symbolic dereferencing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685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Taint Analysis Example</a:t>
            </a:r>
            <a:endParaRPr/>
          </a:p>
        </p:txBody>
      </p:sp>
      <p:sp>
        <p:nvSpPr>
          <p:cNvPr id="175" name="Google Shape;175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6" name="Google Shape;176;p30"/>
          <p:cNvSpPr/>
          <p:nvPr/>
        </p:nvSpPr>
        <p:spPr>
          <a:xfrm>
            <a:off x="5578428" y="313092"/>
            <a:ext cx="2751150" cy="393813"/>
          </a:xfrm>
          <a:prstGeom prst="foldedCorner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 program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30"/>
          <p:cNvSpPr/>
          <p:nvPr/>
        </p:nvSpPr>
        <p:spPr>
          <a:xfrm>
            <a:off x="5464779" y="2539469"/>
            <a:ext cx="2978448" cy="566307"/>
          </a:xfrm>
          <a:prstGeom prst="foldedCorner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Instrumented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 program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0"/>
          <p:cNvSpPr/>
          <p:nvPr/>
        </p:nvSpPr>
        <p:spPr>
          <a:xfrm>
            <a:off x="5768156" y="4283438"/>
            <a:ext cx="2371691" cy="393813"/>
          </a:xfrm>
          <a:prstGeom prst="foldedCorner">
            <a:avLst>
              <a:gd fmla="val 16667" name="adj"/>
            </a:avLst>
          </a:prstGeom>
          <a:solidFill>
            <a:srgbClr val="FFF2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result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0"/>
          <p:cNvSpPr/>
          <p:nvPr/>
        </p:nvSpPr>
        <p:spPr>
          <a:xfrm>
            <a:off x="6089916" y="3470965"/>
            <a:ext cx="1728173" cy="447284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CBMC-SSM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0"/>
          <p:cNvSpPr/>
          <p:nvPr/>
        </p:nvSpPr>
        <p:spPr>
          <a:xfrm>
            <a:off x="5370822" y="1050560"/>
            <a:ext cx="3166361" cy="11214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Manual taint analysis Instrumentation using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shadow memory API</a:t>
            </a:r>
            <a:endParaRPr/>
          </a:p>
        </p:txBody>
      </p:sp>
      <p:cxnSp>
        <p:nvCxnSpPr>
          <p:cNvPr id="181" name="Google Shape;181;p30"/>
          <p:cNvCxnSpPr>
            <a:stCxn id="176" idx="2"/>
            <a:endCxn id="180" idx="0"/>
          </p:cNvCxnSpPr>
          <p:nvPr/>
        </p:nvCxnSpPr>
        <p:spPr>
          <a:xfrm>
            <a:off x="6954003" y="706905"/>
            <a:ext cx="0" cy="3438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2" name="Google Shape;182;p30"/>
          <p:cNvCxnSpPr>
            <a:stCxn id="180" idx="2"/>
            <a:endCxn id="177" idx="0"/>
          </p:cNvCxnSpPr>
          <p:nvPr/>
        </p:nvCxnSpPr>
        <p:spPr>
          <a:xfrm>
            <a:off x="6954002" y="2171960"/>
            <a:ext cx="0" cy="3675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3" name="Google Shape;183;p30"/>
          <p:cNvCxnSpPr>
            <a:stCxn id="177" idx="2"/>
            <a:endCxn id="179" idx="0"/>
          </p:cNvCxnSpPr>
          <p:nvPr/>
        </p:nvCxnSpPr>
        <p:spPr>
          <a:xfrm>
            <a:off x="6954003" y="3105776"/>
            <a:ext cx="0" cy="3651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4" name="Google Shape;184;p30"/>
          <p:cNvCxnSpPr>
            <a:stCxn id="179" idx="2"/>
            <a:endCxn id="178" idx="0"/>
          </p:cNvCxnSpPr>
          <p:nvPr/>
        </p:nvCxnSpPr>
        <p:spPr>
          <a:xfrm>
            <a:off x="6954002" y="3918249"/>
            <a:ext cx="0" cy="3651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5" name="Google Shape;185;p30"/>
          <p:cNvSpPr txBox="1"/>
          <p:nvPr/>
        </p:nvSpPr>
        <p:spPr>
          <a:xfrm>
            <a:off x="585833" y="3114646"/>
            <a:ext cx="2073003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“username”: “peter”,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“password”: “</a:t>
            </a: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86" name="Google Shape;186;p30"/>
          <p:cNvSpPr txBox="1"/>
          <p:nvPr/>
        </p:nvSpPr>
        <p:spPr>
          <a:xfrm>
            <a:off x="824802" y="1447418"/>
            <a:ext cx="5918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peter</a:t>
            </a:r>
            <a:endParaRPr/>
          </a:p>
        </p:txBody>
      </p:sp>
      <p:sp>
        <p:nvSpPr>
          <p:cNvPr id="187" name="Google Shape;187;p30"/>
          <p:cNvSpPr txBox="1"/>
          <p:nvPr/>
        </p:nvSpPr>
        <p:spPr>
          <a:xfrm>
            <a:off x="1622335" y="1449080"/>
            <a:ext cx="8707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30"/>
          <p:cNvSpPr/>
          <p:nvPr/>
        </p:nvSpPr>
        <p:spPr>
          <a:xfrm>
            <a:off x="232464" y="2018560"/>
            <a:ext cx="2756058" cy="843666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uname     passwd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json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89" name="Google Shape;189;p30"/>
          <p:cNvCxnSpPr/>
          <p:nvPr/>
        </p:nvCxnSpPr>
        <p:spPr>
          <a:xfrm>
            <a:off x="2057711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90" name="Google Shape;190;p30"/>
          <p:cNvSpPr/>
          <p:nvPr/>
        </p:nvSpPr>
        <p:spPr>
          <a:xfrm>
            <a:off x="2750071" y="1050560"/>
            <a:ext cx="914400" cy="303129"/>
          </a:xfrm>
          <a:prstGeom prst="wedgeRoundRectCallout">
            <a:avLst>
              <a:gd fmla="val -87775" name="adj1"/>
              <a:gd fmla="val 76731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tainted</a:t>
            </a:r>
            <a:endParaRPr/>
          </a:p>
        </p:txBody>
      </p:sp>
      <p:sp>
        <p:nvSpPr>
          <p:cNvPr id="191" name="Google Shape;191;p30"/>
          <p:cNvSpPr/>
          <p:nvPr/>
        </p:nvSpPr>
        <p:spPr>
          <a:xfrm>
            <a:off x="2674457" y="3861499"/>
            <a:ext cx="1151251" cy="612648"/>
          </a:xfrm>
          <a:prstGeom prst="wedgeRoundRectCallout">
            <a:avLst>
              <a:gd fmla="val -89783" name="adj1"/>
              <a:gd fmla="val -52087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tainted</a:t>
            </a:r>
            <a:endParaRPr/>
          </a:p>
        </p:txBody>
      </p:sp>
      <p:sp>
        <p:nvSpPr>
          <p:cNvPr id="192" name="Google Shape;192;p30"/>
          <p:cNvSpPr/>
          <p:nvPr/>
        </p:nvSpPr>
        <p:spPr>
          <a:xfrm>
            <a:off x="2674457" y="2925428"/>
            <a:ext cx="1151251" cy="612648"/>
          </a:xfrm>
          <a:prstGeom prst="wedgeRoundRectCallout">
            <a:avLst>
              <a:gd fmla="val -74977" name="adj1"/>
              <a:gd fmla="val 37197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untainted</a:t>
            </a:r>
            <a:endParaRPr/>
          </a:p>
        </p:txBody>
      </p:sp>
      <p:cxnSp>
        <p:nvCxnSpPr>
          <p:cNvPr id="193" name="Google Shape;193;p30"/>
          <p:cNvCxnSpPr/>
          <p:nvPr/>
        </p:nvCxnSpPr>
        <p:spPr>
          <a:xfrm>
            <a:off x="1120717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4" name="Google Shape;194;p30"/>
          <p:cNvCxnSpPr/>
          <p:nvPr/>
        </p:nvCxnSpPr>
        <p:spPr>
          <a:xfrm>
            <a:off x="1622335" y="2885023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685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Taint Analysis Example</a:t>
            </a:r>
            <a:endParaRPr/>
          </a:p>
        </p:txBody>
      </p:sp>
      <p:sp>
        <p:nvSpPr>
          <p:cNvPr id="200" name="Google Shape;200;p31"/>
          <p:cNvSpPr txBox="1"/>
          <p:nvPr/>
        </p:nvSpPr>
        <p:spPr>
          <a:xfrm>
            <a:off x="3925515" y="1178796"/>
            <a:ext cx="5153975" cy="389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main(){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declare shadow fields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__CPROVER_field_decl_local(</a:t>
            </a:r>
            <a:r>
              <a:rPr b="0" i="0" lang="en" sz="1300" u="none" cap="none" strike="noStrik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"tainted"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(_Bool)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create harness for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uname[8]; char passwd[8];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make_nondet_len_string(uname,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untainted</a:t>
            </a:r>
            <a:endParaRPr b="0" i="0" sz="1300" u="none" cap="none" strike="noStrike">
              <a:solidFill>
                <a:srgbClr val="9F5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make_nondet_len_string(passwd,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tainted</a:t>
            </a:r>
            <a:endParaRPr b="0" i="0" sz="1300" u="none" cap="none" strike="noStrike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call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json[46];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check properties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check(json,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cbmc taint-example.c --unwind 15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3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VERIFICATION SUCCESSFUL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1" name="Google Shape;201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2" name="Google Shape;202;p31"/>
          <p:cNvSpPr txBox="1"/>
          <p:nvPr/>
        </p:nvSpPr>
        <p:spPr>
          <a:xfrm>
            <a:off x="585833" y="3114646"/>
            <a:ext cx="2073003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“username”: “peter”,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“password”: “</a:t>
            </a: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03" name="Google Shape;203;p31"/>
          <p:cNvSpPr txBox="1"/>
          <p:nvPr/>
        </p:nvSpPr>
        <p:spPr>
          <a:xfrm>
            <a:off x="824802" y="1447418"/>
            <a:ext cx="5918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peter</a:t>
            </a:r>
            <a:endParaRPr/>
          </a:p>
        </p:txBody>
      </p:sp>
      <p:sp>
        <p:nvSpPr>
          <p:cNvPr id="204" name="Google Shape;204;p31"/>
          <p:cNvSpPr txBox="1"/>
          <p:nvPr/>
        </p:nvSpPr>
        <p:spPr>
          <a:xfrm>
            <a:off x="1622335" y="1449080"/>
            <a:ext cx="8707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1"/>
          <p:cNvSpPr/>
          <p:nvPr/>
        </p:nvSpPr>
        <p:spPr>
          <a:xfrm>
            <a:off x="232464" y="2018560"/>
            <a:ext cx="2756058" cy="843666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uname     passwd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json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06" name="Google Shape;206;p31"/>
          <p:cNvCxnSpPr/>
          <p:nvPr/>
        </p:nvCxnSpPr>
        <p:spPr>
          <a:xfrm>
            <a:off x="2057711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07" name="Google Shape;207;p31"/>
          <p:cNvSpPr/>
          <p:nvPr/>
        </p:nvSpPr>
        <p:spPr>
          <a:xfrm>
            <a:off x="2750071" y="1050560"/>
            <a:ext cx="914400" cy="303129"/>
          </a:xfrm>
          <a:prstGeom prst="wedgeRoundRectCallout">
            <a:avLst>
              <a:gd fmla="val -87775" name="adj1"/>
              <a:gd fmla="val 76731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tainted</a:t>
            </a:r>
            <a:endParaRPr/>
          </a:p>
        </p:txBody>
      </p:sp>
      <p:sp>
        <p:nvSpPr>
          <p:cNvPr id="208" name="Google Shape;208;p31"/>
          <p:cNvSpPr/>
          <p:nvPr/>
        </p:nvSpPr>
        <p:spPr>
          <a:xfrm>
            <a:off x="2674457" y="3861499"/>
            <a:ext cx="1151251" cy="612648"/>
          </a:xfrm>
          <a:prstGeom prst="wedgeRoundRectCallout">
            <a:avLst>
              <a:gd fmla="val -89783" name="adj1"/>
              <a:gd fmla="val -52087" name="adj2"/>
              <a:gd fmla="val 16667" name="adj3"/>
            </a:avLst>
          </a:prstGeom>
          <a:solidFill>
            <a:srgbClr val="92D05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tainted</a:t>
            </a:r>
            <a:endParaRPr/>
          </a:p>
        </p:txBody>
      </p:sp>
      <p:sp>
        <p:nvSpPr>
          <p:cNvPr id="209" name="Google Shape;209;p31"/>
          <p:cNvSpPr/>
          <p:nvPr/>
        </p:nvSpPr>
        <p:spPr>
          <a:xfrm>
            <a:off x="2674457" y="2925428"/>
            <a:ext cx="1151251" cy="612648"/>
          </a:xfrm>
          <a:prstGeom prst="wedgeRoundRectCallout">
            <a:avLst>
              <a:gd fmla="val -74977" name="adj1"/>
              <a:gd fmla="val 37197" name="adj2"/>
              <a:gd fmla="val 16667" name="adj3"/>
            </a:avLst>
          </a:prstGeom>
          <a:solidFill>
            <a:srgbClr val="92D05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untainted</a:t>
            </a:r>
            <a:endParaRPr/>
          </a:p>
        </p:txBody>
      </p:sp>
      <p:cxnSp>
        <p:nvCxnSpPr>
          <p:cNvPr id="210" name="Google Shape;210;p31"/>
          <p:cNvCxnSpPr/>
          <p:nvPr/>
        </p:nvCxnSpPr>
        <p:spPr>
          <a:xfrm>
            <a:off x="1120717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1" name="Google Shape;211;p31"/>
          <p:cNvCxnSpPr/>
          <p:nvPr/>
        </p:nvCxnSpPr>
        <p:spPr>
          <a:xfrm>
            <a:off x="1622335" y="2885023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2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685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Taint Analysis Example</a:t>
            </a:r>
            <a:endParaRPr/>
          </a:p>
        </p:txBody>
      </p:sp>
      <p:sp>
        <p:nvSpPr>
          <p:cNvPr id="217" name="Google Shape;217;p32"/>
          <p:cNvSpPr txBox="1"/>
          <p:nvPr/>
        </p:nvSpPr>
        <p:spPr>
          <a:xfrm>
            <a:off x="3925515" y="1178796"/>
            <a:ext cx="5153975" cy="389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main(){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declare shadow fields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__CPROVER_field_decl_local(</a:t>
            </a:r>
            <a:r>
              <a:rPr b="0" i="0" lang="en" sz="1300" u="none" cap="none" strike="noStrik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"tainted"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(_Bool)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create harness for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uname[8]; char passwd[8];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make_nondet_len_string(uname,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untainted</a:t>
            </a:r>
            <a:endParaRPr b="0" i="0" sz="1300" u="none" cap="none" strike="noStrike">
              <a:solidFill>
                <a:srgbClr val="9F5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make_nondet_len_string(passwd,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tainted</a:t>
            </a:r>
            <a:endParaRPr b="0" i="0" sz="1300" u="none" cap="none" strike="noStrike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call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json[46];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check properties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check(json,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cbmc taint-example.c --unwind 15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3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VERIFICATION SUCCESSFUL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8" name="Google Shape;218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9" name="Google Shape;219;p32"/>
          <p:cNvSpPr txBox="1"/>
          <p:nvPr/>
        </p:nvSpPr>
        <p:spPr>
          <a:xfrm>
            <a:off x="585833" y="3114646"/>
            <a:ext cx="2073003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“username”: “peter”,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“password”: “</a:t>
            </a: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20" name="Google Shape;220;p32"/>
          <p:cNvSpPr txBox="1"/>
          <p:nvPr/>
        </p:nvSpPr>
        <p:spPr>
          <a:xfrm>
            <a:off x="824802" y="1447418"/>
            <a:ext cx="5918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peter</a:t>
            </a:r>
            <a:endParaRPr/>
          </a:p>
        </p:txBody>
      </p:sp>
      <p:sp>
        <p:nvSpPr>
          <p:cNvPr id="221" name="Google Shape;221;p32"/>
          <p:cNvSpPr txBox="1"/>
          <p:nvPr/>
        </p:nvSpPr>
        <p:spPr>
          <a:xfrm>
            <a:off x="1622335" y="1449080"/>
            <a:ext cx="8707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2"/>
          <p:cNvSpPr/>
          <p:nvPr/>
        </p:nvSpPr>
        <p:spPr>
          <a:xfrm>
            <a:off x="232464" y="2018560"/>
            <a:ext cx="2756058" cy="843666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uname     passwd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json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23" name="Google Shape;223;p32"/>
          <p:cNvCxnSpPr/>
          <p:nvPr/>
        </p:nvCxnSpPr>
        <p:spPr>
          <a:xfrm>
            <a:off x="2057711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4" name="Google Shape;224;p32"/>
          <p:cNvSpPr/>
          <p:nvPr/>
        </p:nvSpPr>
        <p:spPr>
          <a:xfrm>
            <a:off x="2750071" y="1050560"/>
            <a:ext cx="914400" cy="303129"/>
          </a:xfrm>
          <a:prstGeom prst="wedgeRoundRectCallout">
            <a:avLst>
              <a:gd fmla="val -87775" name="adj1"/>
              <a:gd fmla="val 76731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tainted</a:t>
            </a:r>
            <a:endParaRPr/>
          </a:p>
        </p:txBody>
      </p:sp>
      <p:sp>
        <p:nvSpPr>
          <p:cNvPr id="225" name="Google Shape;225;p32"/>
          <p:cNvSpPr/>
          <p:nvPr/>
        </p:nvSpPr>
        <p:spPr>
          <a:xfrm>
            <a:off x="2674457" y="3861499"/>
            <a:ext cx="1151251" cy="612648"/>
          </a:xfrm>
          <a:prstGeom prst="wedgeRoundRectCallout">
            <a:avLst>
              <a:gd fmla="val -89783" name="adj1"/>
              <a:gd fmla="val -52087" name="adj2"/>
              <a:gd fmla="val 16667" name="adj3"/>
            </a:avLst>
          </a:prstGeom>
          <a:solidFill>
            <a:srgbClr val="92D05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tainted</a:t>
            </a:r>
            <a:endParaRPr/>
          </a:p>
        </p:txBody>
      </p:sp>
      <p:sp>
        <p:nvSpPr>
          <p:cNvPr id="226" name="Google Shape;226;p32"/>
          <p:cNvSpPr/>
          <p:nvPr/>
        </p:nvSpPr>
        <p:spPr>
          <a:xfrm>
            <a:off x="2674457" y="2925428"/>
            <a:ext cx="1151251" cy="612648"/>
          </a:xfrm>
          <a:prstGeom prst="wedgeRoundRectCallout">
            <a:avLst>
              <a:gd fmla="val -74977" name="adj1"/>
              <a:gd fmla="val 37197" name="adj2"/>
              <a:gd fmla="val 16667" name="adj3"/>
            </a:avLst>
          </a:prstGeom>
          <a:solidFill>
            <a:srgbClr val="92D05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untainted</a:t>
            </a:r>
            <a:endParaRPr/>
          </a:p>
        </p:txBody>
      </p:sp>
      <p:cxnSp>
        <p:nvCxnSpPr>
          <p:cNvPr id="227" name="Google Shape;227;p32"/>
          <p:cNvCxnSpPr/>
          <p:nvPr/>
        </p:nvCxnSpPr>
        <p:spPr>
          <a:xfrm>
            <a:off x="1120717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28" name="Google Shape;228;p32"/>
          <p:cNvCxnSpPr/>
          <p:nvPr/>
        </p:nvCxnSpPr>
        <p:spPr>
          <a:xfrm>
            <a:off x="1622335" y="2885023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9" name="Google Shape;229;p32"/>
          <p:cNvSpPr/>
          <p:nvPr/>
        </p:nvSpPr>
        <p:spPr>
          <a:xfrm>
            <a:off x="3826075" y="3012600"/>
            <a:ext cx="5154000" cy="750600"/>
          </a:xfrm>
          <a:prstGeom prst="wedgeRoundRectCallout">
            <a:avLst>
              <a:gd fmla="val 15642" name="adj1"/>
              <a:gd fmla="val -99379" name="adj2"/>
              <a:gd fmla="val 16667" name="adj3"/>
            </a:avLst>
          </a:prstGeom>
          <a:solidFill>
            <a:srgbClr val="D8E6FC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// Taint the input data</a:t>
            </a:r>
            <a:endParaRPr b="0" i="0" sz="1400" u="none" cap="none" strike="noStrike">
              <a:solidFill>
                <a:srgbClr val="A61C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__CPROVER_set_field(</a:t>
            </a:r>
            <a:r>
              <a:rPr b="0" i="0" lang="en" sz="1400" u="none" cap="none" strike="noStrike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&amp;src[i]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0" i="0" lang="en" sz="1400" u="none" cap="none" strike="noStrik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"tainted"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0" i="0" lang="en" sz="14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/>
          <p:nvPr>
            <p:ph type="title"/>
          </p:nvPr>
        </p:nvSpPr>
        <p:spPr>
          <a:xfrm>
            <a:off x="311700" y="126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685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Taint Analysis Example</a:t>
            </a:r>
            <a:endParaRPr/>
          </a:p>
        </p:txBody>
      </p:sp>
      <p:sp>
        <p:nvSpPr>
          <p:cNvPr id="235" name="Google Shape;235;p33"/>
          <p:cNvSpPr txBox="1"/>
          <p:nvPr/>
        </p:nvSpPr>
        <p:spPr>
          <a:xfrm>
            <a:off x="3925515" y="1178796"/>
            <a:ext cx="5153975" cy="389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main(){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declare shadow fields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__CPROVER_field_decl_local(</a:t>
            </a:r>
            <a:r>
              <a:rPr b="0" i="0" lang="en" sz="1300" u="none" cap="none" strike="noStrik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"tainted"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(_Bool)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create harness for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uname[8]; char passwd[8];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make_nondet_len_string(uname,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untainted</a:t>
            </a:r>
            <a:endParaRPr b="0" i="0" sz="1300" u="none" cap="none" strike="noStrike">
              <a:solidFill>
                <a:srgbClr val="9F5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make_nondet_len_string(passwd, </a:t>
            </a:r>
            <a:r>
              <a:rPr b="0" i="0" lang="en" sz="1300" u="none" cap="none" strike="noStrike">
                <a:solidFill>
                  <a:srgbClr val="0C5ADB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r>
              <a:rPr b="0" i="0" lang="en" sz="1300" u="none" cap="none" strike="noStrike">
                <a:solidFill>
                  <a:srgbClr val="9F59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tainted</a:t>
            </a:r>
            <a:endParaRPr b="0" i="0" sz="1300" u="none" cap="none" strike="noStrike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call SUT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json[46];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 // check properties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check(json, uname, passwd);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 cbmc taint-example.c --unwind 15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 b="0" i="0" sz="1300" u="none" cap="none" strike="noStrike">
              <a:solidFill>
                <a:srgbClr val="B45F0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3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VERIFICATION SUCCESSFUL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6" name="Google Shape;236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7" name="Google Shape;237;p33"/>
          <p:cNvSpPr txBox="1"/>
          <p:nvPr/>
        </p:nvSpPr>
        <p:spPr>
          <a:xfrm>
            <a:off x="585833" y="3114646"/>
            <a:ext cx="2073003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“username”: “peter”,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“password”: “</a:t>
            </a: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38" name="Google Shape;238;p33"/>
          <p:cNvSpPr txBox="1"/>
          <p:nvPr/>
        </p:nvSpPr>
        <p:spPr>
          <a:xfrm>
            <a:off x="824802" y="1447418"/>
            <a:ext cx="5918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peter</a:t>
            </a:r>
            <a:endParaRPr/>
          </a:p>
        </p:txBody>
      </p:sp>
      <p:sp>
        <p:nvSpPr>
          <p:cNvPr id="239" name="Google Shape;239;p33"/>
          <p:cNvSpPr txBox="1"/>
          <p:nvPr/>
        </p:nvSpPr>
        <p:spPr>
          <a:xfrm>
            <a:off x="1622335" y="1449080"/>
            <a:ext cx="8707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ase2022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3"/>
          <p:cNvSpPr/>
          <p:nvPr/>
        </p:nvSpPr>
        <p:spPr>
          <a:xfrm>
            <a:off x="232464" y="2018560"/>
            <a:ext cx="2756058" cy="843666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uname     passwd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encode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json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1" name="Google Shape;241;p33"/>
          <p:cNvCxnSpPr/>
          <p:nvPr/>
        </p:nvCxnSpPr>
        <p:spPr>
          <a:xfrm>
            <a:off x="2057711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42" name="Google Shape;242;p33"/>
          <p:cNvSpPr/>
          <p:nvPr/>
        </p:nvSpPr>
        <p:spPr>
          <a:xfrm>
            <a:off x="2750071" y="1050560"/>
            <a:ext cx="914400" cy="303129"/>
          </a:xfrm>
          <a:prstGeom prst="wedgeRoundRectCallout">
            <a:avLst>
              <a:gd fmla="val -87775" name="adj1"/>
              <a:gd fmla="val 76731" name="adj2"/>
              <a:gd fmla="val 16667" name="adj3"/>
            </a:avLst>
          </a:prstGeom>
          <a:solidFill>
            <a:schemeClr val="accent1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tainted</a:t>
            </a:r>
            <a:endParaRPr/>
          </a:p>
        </p:txBody>
      </p:sp>
      <p:sp>
        <p:nvSpPr>
          <p:cNvPr id="243" name="Google Shape;243;p33"/>
          <p:cNvSpPr/>
          <p:nvPr/>
        </p:nvSpPr>
        <p:spPr>
          <a:xfrm>
            <a:off x="2674457" y="3861499"/>
            <a:ext cx="1151251" cy="612648"/>
          </a:xfrm>
          <a:prstGeom prst="wedgeRoundRectCallout">
            <a:avLst>
              <a:gd fmla="val -89783" name="adj1"/>
              <a:gd fmla="val -52087" name="adj2"/>
              <a:gd fmla="val 16667" name="adj3"/>
            </a:avLst>
          </a:prstGeom>
          <a:solidFill>
            <a:srgbClr val="92D05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tainted</a:t>
            </a:r>
            <a:endParaRPr/>
          </a:p>
        </p:txBody>
      </p:sp>
      <p:sp>
        <p:nvSpPr>
          <p:cNvPr id="244" name="Google Shape;244;p33"/>
          <p:cNvSpPr/>
          <p:nvPr/>
        </p:nvSpPr>
        <p:spPr>
          <a:xfrm>
            <a:off x="2674457" y="2925428"/>
            <a:ext cx="1151251" cy="612648"/>
          </a:xfrm>
          <a:prstGeom prst="wedgeRoundRectCallout">
            <a:avLst>
              <a:gd fmla="val -74977" name="adj1"/>
              <a:gd fmla="val 37197" name="adj2"/>
              <a:gd fmla="val 16667" name="adj3"/>
            </a:avLst>
          </a:prstGeom>
          <a:solidFill>
            <a:srgbClr val="92D050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be untainted</a:t>
            </a:r>
            <a:endParaRPr/>
          </a:p>
        </p:txBody>
      </p:sp>
      <p:cxnSp>
        <p:nvCxnSpPr>
          <p:cNvPr id="245" name="Google Shape;245;p33"/>
          <p:cNvCxnSpPr/>
          <p:nvPr/>
        </p:nvCxnSpPr>
        <p:spPr>
          <a:xfrm>
            <a:off x="1120717" y="1763388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46" name="Google Shape;246;p33"/>
          <p:cNvCxnSpPr/>
          <p:nvPr/>
        </p:nvCxnSpPr>
        <p:spPr>
          <a:xfrm>
            <a:off x="1622335" y="2885023"/>
            <a:ext cx="0" cy="255172"/>
          </a:xfrm>
          <a:prstGeom prst="straightConnector1">
            <a:avLst/>
          </a:prstGeom>
          <a:noFill/>
          <a:ln cap="flat" cmpd="sng" w="9525">
            <a:solidFill>
              <a:srgbClr val="3B7FF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47" name="Google Shape;247;p33"/>
          <p:cNvSpPr/>
          <p:nvPr/>
        </p:nvSpPr>
        <p:spPr>
          <a:xfrm>
            <a:off x="3925525" y="3238225"/>
            <a:ext cx="5192400" cy="1176900"/>
          </a:xfrm>
          <a:prstGeom prst="wedgeRoundRectCallout">
            <a:avLst>
              <a:gd fmla="val 8207" name="adj1"/>
              <a:gd fmla="val -68302" name="adj2"/>
              <a:gd fmla="val 16667" name="adj3"/>
            </a:avLst>
          </a:prstGeom>
          <a:solidFill>
            <a:srgbClr val="D8E6FC"/>
          </a:soli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// Propagate taint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buf[pos + i]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0" i="0" lang="en" sz="1400" u="none" cap="none" strike="noStrike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src[i]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__CPROVER_set_field(</a:t>
            </a:r>
            <a:r>
              <a:rPr b="0" i="0" lang="en" sz="1400" u="none" cap="none" strike="noStrike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&amp;buf[pos + i]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0" i="0" lang="en" sz="1400" u="none" cap="none" strike="noStrik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"tainted"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__CPROVER_get_field(</a:t>
            </a:r>
            <a:r>
              <a:rPr b="0" i="0" lang="en" sz="1400" u="none" cap="none" strike="noStrike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&amp;src[i]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0" i="0" lang="en" sz="1400" u="none" cap="none" strike="noStrike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"tainted"</a:t>
            </a: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