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0" r:id="rId3"/>
    <p:sldId id="259" r:id="rId4"/>
    <p:sldId id="261" r:id="rId5"/>
    <p:sldId id="257" r:id="rId6"/>
    <p:sldId id="263" r:id="rId7"/>
    <p:sldId id="264" r:id="rId8"/>
    <p:sldId id="276" r:id="rId9"/>
    <p:sldId id="278" r:id="rId10"/>
    <p:sldId id="277" r:id="rId11"/>
    <p:sldId id="265" r:id="rId12"/>
    <p:sldId id="267" r:id="rId13"/>
    <p:sldId id="270" r:id="rId14"/>
    <p:sldId id="268" r:id="rId15"/>
    <p:sldId id="269" r:id="rId16"/>
    <p:sldId id="271" r:id="rId17"/>
    <p:sldId id="273"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36"/>
    <p:restoredTop sz="92177"/>
  </p:normalViewPr>
  <p:slideViewPr>
    <p:cSldViewPr snapToGrid="0" snapToObjects="1">
      <p:cViewPr varScale="1">
        <p:scale>
          <a:sx n="114" d="100"/>
          <a:sy n="114" d="100"/>
        </p:scale>
        <p:origin x="200" y="248"/>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41557-4F9E-6541-94D4-E61E48E37514}" type="datetimeFigureOut">
              <a:rPr lang="en-US" smtClean="0"/>
              <a:t>8/7/22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2E346-B191-204C-A388-BDC68B7C9217}" type="slidenum">
              <a:rPr lang="en-US" smtClean="0"/>
              <a:t>‹#›</a:t>
            </a:fld>
            <a:endParaRPr lang="en-US"/>
          </a:p>
        </p:txBody>
      </p:sp>
    </p:spTree>
    <p:extLst>
      <p:ext uri="{BB962C8B-B14F-4D97-AF65-F5344CB8AC3E}">
        <p14:creationId xmlns:p14="http://schemas.microsoft.com/office/powerpoint/2010/main" val="2854283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a:t>
            </a:fld>
            <a:endParaRPr lang="en-US"/>
          </a:p>
        </p:txBody>
      </p:sp>
    </p:spTree>
    <p:extLst>
      <p:ext uri="{BB962C8B-B14F-4D97-AF65-F5344CB8AC3E}">
        <p14:creationId xmlns:p14="http://schemas.microsoft.com/office/powerpoint/2010/main" val="1303391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11</a:t>
            </a:fld>
            <a:endParaRPr lang="en-US"/>
          </a:p>
        </p:txBody>
      </p:sp>
    </p:spTree>
    <p:extLst>
      <p:ext uri="{BB962C8B-B14F-4D97-AF65-F5344CB8AC3E}">
        <p14:creationId xmlns:p14="http://schemas.microsoft.com/office/powerpoint/2010/main" val="424648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12</a:t>
            </a:fld>
            <a:endParaRPr lang="en-US"/>
          </a:p>
        </p:txBody>
      </p:sp>
    </p:spTree>
    <p:extLst>
      <p:ext uri="{BB962C8B-B14F-4D97-AF65-F5344CB8AC3E}">
        <p14:creationId xmlns:p14="http://schemas.microsoft.com/office/powerpoint/2010/main" val="774564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13</a:t>
            </a:fld>
            <a:endParaRPr lang="en-US"/>
          </a:p>
        </p:txBody>
      </p:sp>
    </p:spTree>
    <p:extLst>
      <p:ext uri="{BB962C8B-B14F-4D97-AF65-F5344CB8AC3E}">
        <p14:creationId xmlns:p14="http://schemas.microsoft.com/office/powerpoint/2010/main" val="355667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14</a:t>
            </a:fld>
            <a:endParaRPr lang="en-US"/>
          </a:p>
        </p:txBody>
      </p:sp>
    </p:spTree>
    <p:extLst>
      <p:ext uri="{BB962C8B-B14F-4D97-AF65-F5344CB8AC3E}">
        <p14:creationId xmlns:p14="http://schemas.microsoft.com/office/powerpoint/2010/main" val="639554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15</a:t>
            </a:fld>
            <a:endParaRPr lang="en-US"/>
          </a:p>
        </p:txBody>
      </p:sp>
    </p:spTree>
    <p:extLst>
      <p:ext uri="{BB962C8B-B14F-4D97-AF65-F5344CB8AC3E}">
        <p14:creationId xmlns:p14="http://schemas.microsoft.com/office/powerpoint/2010/main" val="1165983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16</a:t>
            </a:fld>
            <a:endParaRPr lang="en-US"/>
          </a:p>
        </p:txBody>
      </p:sp>
    </p:spTree>
    <p:extLst>
      <p:ext uri="{BB962C8B-B14F-4D97-AF65-F5344CB8AC3E}">
        <p14:creationId xmlns:p14="http://schemas.microsoft.com/office/powerpoint/2010/main" val="4106911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17</a:t>
            </a:fld>
            <a:endParaRPr lang="en-US"/>
          </a:p>
        </p:txBody>
      </p:sp>
    </p:spTree>
    <p:extLst>
      <p:ext uri="{BB962C8B-B14F-4D97-AF65-F5344CB8AC3E}">
        <p14:creationId xmlns:p14="http://schemas.microsoft.com/office/powerpoint/2010/main" val="3663677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18</a:t>
            </a:fld>
            <a:endParaRPr lang="en-US"/>
          </a:p>
        </p:txBody>
      </p:sp>
    </p:spTree>
    <p:extLst>
      <p:ext uri="{BB962C8B-B14F-4D97-AF65-F5344CB8AC3E}">
        <p14:creationId xmlns:p14="http://schemas.microsoft.com/office/powerpoint/2010/main" val="19684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2</a:t>
            </a:fld>
            <a:endParaRPr lang="en-US"/>
          </a:p>
        </p:txBody>
      </p:sp>
    </p:spTree>
    <p:extLst>
      <p:ext uri="{BB962C8B-B14F-4D97-AF65-F5344CB8AC3E}">
        <p14:creationId xmlns:p14="http://schemas.microsoft.com/office/powerpoint/2010/main" val="278396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MR10"/>
              </a:rPr>
              <a:t>The </a:t>
            </a:r>
            <a:r>
              <a:rPr lang="en-GB" sz="1800" dirty="0" err="1">
                <a:effectLst/>
                <a:latin typeface="CMCSC10"/>
              </a:rPr>
              <a:t>Mso</a:t>
            </a:r>
            <a:r>
              <a:rPr lang="en-GB" sz="1800" dirty="0">
                <a:effectLst/>
                <a:latin typeface="CMCSC10"/>
              </a:rPr>
              <a:t> </a:t>
            </a:r>
            <a:r>
              <a:rPr lang="en-GB" sz="1800" dirty="0">
                <a:effectLst/>
                <a:latin typeface="CMR10"/>
              </a:rPr>
              <a:t>component of the logic allows us to express structural properties, while the data constraint component allows us to impose properties on the data associated with the nodes. Constraints on data are expressed by predicates from the desired data logic that is completely agnostic to the underlying tree structure. We connect the two components by means of uninterpreted functions that map each node of the tree to a data item. </a:t>
            </a:r>
            <a:endParaRPr lang="en-GB" dirty="0"/>
          </a:p>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4</a:t>
            </a:fld>
            <a:endParaRPr lang="en-US"/>
          </a:p>
        </p:txBody>
      </p:sp>
    </p:spTree>
    <p:extLst>
      <p:ext uri="{BB962C8B-B14F-4D97-AF65-F5344CB8AC3E}">
        <p14:creationId xmlns:p14="http://schemas.microsoft.com/office/powerpoint/2010/main" val="288800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5</a:t>
            </a:fld>
            <a:endParaRPr lang="en-US"/>
          </a:p>
        </p:txBody>
      </p:sp>
    </p:spTree>
    <p:extLst>
      <p:ext uri="{BB962C8B-B14F-4D97-AF65-F5344CB8AC3E}">
        <p14:creationId xmlns:p14="http://schemas.microsoft.com/office/powerpoint/2010/main" val="261088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6</a:t>
            </a:fld>
            <a:endParaRPr lang="en-US"/>
          </a:p>
        </p:txBody>
      </p:sp>
    </p:spTree>
    <p:extLst>
      <p:ext uri="{BB962C8B-B14F-4D97-AF65-F5344CB8AC3E}">
        <p14:creationId xmlns:p14="http://schemas.microsoft.com/office/powerpoint/2010/main" val="315217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7</a:t>
            </a:fld>
            <a:endParaRPr lang="en-US"/>
          </a:p>
        </p:txBody>
      </p:sp>
    </p:spTree>
    <p:extLst>
      <p:ext uri="{BB962C8B-B14F-4D97-AF65-F5344CB8AC3E}">
        <p14:creationId xmlns:p14="http://schemas.microsoft.com/office/powerpoint/2010/main" val="1497647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8</a:t>
            </a:fld>
            <a:endParaRPr lang="en-US"/>
          </a:p>
        </p:txBody>
      </p:sp>
    </p:spTree>
    <p:extLst>
      <p:ext uri="{BB962C8B-B14F-4D97-AF65-F5344CB8AC3E}">
        <p14:creationId xmlns:p14="http://schemas.microsoft.com/office/powerpoint/2010/main" val="75398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9</a:t>
            </a:fld>
            <a:endParaRPr lang="en-US"/>
          </a:p>
        </p:txBody>
      </p:sp>
    </p:spTree>
    <p:extLst>
      <p:ext uri="{BB962C8B-B14F-4D97-AF65-F5344CB8AC3E}">
        <p14:creationId xmlns:p14="http://schemas.microsoft.com/office/powerpoint/2010/main" val="350376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2E346-B191-204C-A388-BDC68B7C9217}" type="slidenum">
              <a:rPr lang="en-US" smtClean="0"/>
              <a:t>10</a:t>
            </a:fld>
            <a:endParaRPr lang="en-US"/>
          </a:p>
        </p:txBody>
      </p:sp>
    </p:spTree>
    <p:extLst>
      <p:ext uri="{BB962C8B-B14F-4D97-AF65-F5344CB8AC3E}">
        <p14:creationId xmlns:p14="http://schemas.microsoft.com/office/powerpoint/2010/main" val="146041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8C41-B313-D042-95CC-B423FEA0924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233CEA4-B875-0F4C-A28B-F1C254A261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CAEC7-FE9C-5948-AB7F-6A717984691E}"/>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5" name="Footer Placeholder 4">
            <a:extLst>
              <a:ext uri="{FF2B5EF4-FFF2-40B4-BE49-F238E27FC236}">
                <a16:creationId xmlns:a16="http://schemas.microsoft.com/office/drawing/2014/main" id="{4ABC6D01-2071-CE4C-95A4-0285B8DD1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5C703-D1DE-6D40-AE00-0CF6A11EC041}"/>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155795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DBF0-A16C-4E47-997C-93CA4CAE4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1F408C-5187-4C4F-BD53-36535C968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27896-D22A-EB4F-8FAB-E29918C897C9}"/>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5" name="Footer Placeholder 4">
            <a:extLst>
              <a:ext uri="{FF2B5EF4-FFF2-40B4-BE49-F238E27FC236}">
                <a16:creationId xmlns:a16="http://schemas.microsoft.com/office/drawing/2014/main" id="{8ED69450-7947-C846-B8D1-6BC2DBCC2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C7A15-DA4C-7F4C-A8D1-CAA2DA874715}"/>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3739739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45750-C72E-A745-BD44-D4B16D953D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93D0CA-0269-0345-A3BF-7E55E2CF55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8256B-3F08-5D41-AB9D-B7CF98795C66}"/>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5" name="Footer Placeholder 4">
            <a:extLst>
              <a:ext uri="{FF2B5EF4-FFF2-40B4-BE49-F238E27FC236}">
                <a16:creationId xmlns:a16="http://schemas.microsoft.com/office/drawing/2014/main" id="{4FB745CF-1DAB-CC4C-8B17-0CCB94E1D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8D4F6-EC6A-4D43-8090-8DAEF1D342B3}"/>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2307613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7B9E-FBF4-FA41-964C-E55BC10E66E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70AD1A-B1F3-D347-A324-45E39DF329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72F8B-3359-7E49-A2FD-72D2750B3CC0}"/>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5" name="Footer Placeholder 4">
            <a:extLst>
              <a:ext uri="{FF2B5EF4-FFF2-40B4-BE49-F238E27FC236}">
                <a16:creationId xmlns:a16="http://schemas.microsoft.com/office/drawing/2014/main" id="{C16CF228-8660-254D-9827-781820696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38D07-A9D3-F349-BED5-2C3E832A773D}"/>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146298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BE9B-31CD-9E46-A92E-4EF3442956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ABE1E-B43B-5F41-BCBD-CFD31F7036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1CCEB7-1B05-4A4E-B4E3-9166C9C805D6}"/>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5" name="Footer Placeholder 4">
            <a:extLst>
              <a:ext uri="{FF2B5EF4-FFF2-40B4-BE49-F238E27FC236}">
                <a16:creationId xmlns:a16="http://schemas.microsoft.com/office/drawing/2014/main" id="{61501DBE-43F0-8240-A66B-5B67C0773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800B6-4D97-244C-AC4B-4FFEBE8A3DA4}"/>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47735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417D-BA42-2E4C-90D6-BD428444D2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065FF5-1100-B446-B227-8752083F4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CD5C7D-3815-7C4E-9785-3B0C25B6F3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603CEA-9644-DD41-A1D8-693088E1B08E}"/>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6" name="Footer Placeholder 5">
            <a:extLst>
              <a:ext uri="{FF2B5EF4-FFF2-40B4-BE49-F238E27FC236}">
                <a16:creationId xmlns:a16="http://schemas.microsoft.com/office/drawing/2014/main" id="{095273E8-A322-1A43-A0D9-0713A32B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B7FE9-19B9-3540-BF74-01CAA1138A85}"/>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275298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43C9-64C4-894A-8FAA-60F29DF9FA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32BF72-FF50-DF49-96F1-27DE117AC0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0612E7-B817-084E-BEB7-84D44140E7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5DEDE-F3F7-024A-96E7-C8BB7EACE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DE4BE8-D6D8-4E43-883F-00C5FAB579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58BB21-45FB-A742-9056-58C4098A5011}"/>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8" name="Footer Placeholder 7">
            <a:extLst>
              <a:ext uri="{FF2B5EF4-FFF2-40B4-BE49-F238E27FC236}">
                <a16:creationId xmlns:a16="http://schemas.microsoft.com/office/drawing/2014/main" id="{9C837317-FD7B-7941-B195-F85E3524E7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0DE21-5F82-9C49-AA66-53B88A759A4B}"/>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750141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5457-64D2-8542-B921-823F0AEC7C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DCEDB5-2D30-3B4C-A363-617434CAEC24}"/>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4" name="Footer Placeholder 3">
            <a:extLst>
              <a:ext uri="{FF2B5EF4-FFF2-40B4-BE49-F238E27FC236}">
                <a16:creationId xmlns:a16="http://schemas.microsoft.com/office/drawing/2014/main" id="{25849820-3659-D44A-8BAC-06B5214615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179503-013B-DE43-8808-69CF78F1EB24}"/>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1597094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519320-F2D1-A640-9B0F-3770F2DDB1B0}"/>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3" name="Footer Placeholder 2">
            <a:extLst>
              <a:ext uri="{FF2B5EF4-FFF2-40B4-BE49-F238E27FC236}">
                <a16:creationId xmlns:a16="http://schemas.microsoft.com/office/drawing/2014/main" id="{4D7D2648-A3F0-8E44-8C07-E979724715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30995-EEB7-624E-A151-3D1EA8529A2C}"/>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179352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4EAE-D295-4340-97D2-2A4D2F3F5C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73337F-0FF1-E449-811D-8D73BB564A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C9BB99-FE17-9141-8992-C189EC354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47FBD5-33B3-3E46-8242-C818A06671B6}"/>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6" name="Footer Placeholder 5">
            <a:extLst>
              <a:ext uri="{FF2B5EF4-FFF2-40B4-BE49-F238E27FC236}">
                <a16:creationId xmlns:a16="http://schemas.microsoft.com/office/drawing/2014/main" id="{2E3E067B-7E1D-1B4A-A10D-D2F206DAA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AB622-B33C-464A-A0DF-144333EF834C}"/>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288452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3AA1-881B-0441-9560-DAD1B4AAB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33EA38-ADA7-4946-97C7-65AF5250D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5858A5-A0DC-3D4C-98B8-8F04CF311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874E3D-B3F8-D148-82D3-1B2CD42A76C3}"/>
              </a:ext>
            </a:extLst>
          </p:cNvPr>
          <p:cNvSpPr>
            <a:spLocks noGrp="1"/>
          </p:cNvSpPr>
          <p:nvPr>
            <p:ph type="dt" sz="half" idx="10"/>
          </p:nvPr>
        </p:nvSpPr>
        <p:spPr/>
        <p:txBody>
          <a:bodyPr/>
          <a:lstStyle/>
          <a:p>
            <a:fld id="{01D0431D-0406-2F45-9BB2-3867FDEDB04C}" type="datetimeFigureOut">
              <a:rPr lang="en-US" smtClean="0"/>
              <a:t>8/7/22</a:t>
            </a:fld>
            <a:endParaRPr lang="en-US"/>
          </a:p>
        </p:txBody>
      </p:sp>
      <p:sp>
        <p:nvSpPr>
          <p:cNvPr id="6" name="Footer Placeholder 5">
            <a:extLst>
              <a:ext uri="{FF2B5EF4-FFF2-40B4-BE49-F238E27FC236}">
                <a16:creationId xmlns:a16="http://schemas.microsoft.com/office/drawing/2014/main" id="{530478C2-FF12-304C-8F26-2C7AB89315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8DF90-1019-CB44-B38C-3AEF9DC6751D}"/>
              </a:ext>
            </a:extLst>
          </p:cNvPr>
          <p:cNvSpPr>
            <a:spLocks noGrp="1"/>
          </p:cNvSpPr>
          <p:nvPr>
            <p:ph type="sldNum" sz="quarter" idx="12"/>
          </p:nvPr>
        </p:nvSpPr>
        <p:spPr/>
        <p:txBody>
          <a:bodyPr/>
          <a:lstStyle/>
          <a:p>
            <a:fld id="{85E80D99-1B7C-2A4D-A700-EF9F52875EF2}" type="slidenum">
              <a:rPr lang="en-US" smtClean="0"/>
              <a:t>‹#›</a:t>
            </a:fld>
            <a:endParaRPr lang="en-US"/>
          </a:p>
        </p:txBody>
      </p:sp>
    </p:spTree>
    <p:extLst>
      <p:ext uri="{BB962C8B-B14F-4D97-AF65-F5344CB8AC3E}">
        <p14:creationId xmlns:p14="http://schemas.microsoft.com/office/powerpoint/2010/main" val="247212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60969-8F50-2943-BF02-D9C5F7660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66FC36-F31E-B141-AAFB-9FB41E9D7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6F523-19EF-1C45-9147-27DC83B7F0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0431D-0406-2F45-9BB2-3867FDEDB04C}" type="datetimeFigureOut">
              <a:rPr lang="en-US" smtClean="0"/>
              <a:t>8/7/22</a:t>
            </a:fld>
            <a:endParaRPr lang="en-US"/>
          </a:p>
        </p:txBody>
      </p:sp>
      <p:sp>
        <p:nvSpPr>
          <p:cNvPr id="5" name="Footer Placeholder 4">
            <a:extLst>
              <a:ext uri="{FF2B5EF4-FFF2-40B4-BE49-F238E27FC236}">
                <a16:creationId xmlns:a16="http://schemas.microsoft.com/office/drawing/2014/main" id="{D63F5EFA-E48E-374F-AF46-9E2A952E8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821D4C-A494-5942-BB6F-4364D7B893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80D99-1B7C-2A4D-A700-EF9F52875EF2}" type="slidenum">
              <a:rPr lang="en-US" smtClean="0"/>
              <a:t>‹#›</a:t>
            </a:fld>
            <a:endParaRPr lang="en-US"/>
          </a:p>
        </p:txBody>
      </p:sp>
    </p:spTree>
    <p:extLst>
      <p:ext uri="{BB962C8B-B14F-4D97-AF65-F5344CB8AC3E}">
        <p14:creationId xmlns:p14="http://schemas.microsoft.com/office/powerpoint/2010/main" val="3338371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17.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5609-222E-584C-8952-A7D8D393C04D}"/>
              </a:ext>
            </a:extLst>
          </p:cNvPr>
          <p:cNvSpPr>
            <a:spLocks noGrp="1"/>
          </p:cNvSpPr>
          <p:nvPr>
            <p:ph type="ctrTitle"/>
          </p:nvPr>
        </p:nvSpPr>
        <p:spPr>
          <a:xfrm>
            <a:off x="0" y="12191"/>
            <a:ext cx="12192000" cy="3005875"/>
          </a:xfrm>
          <a:solidFill>
            <a:schemeClr val="bg1"/>
          </a:solidFill>
        </p:spPr>
        <p:txBody>
          <a:bodyPr>
            <a:normAutofit fontScale="90000"/>
          </a:bodyPr>
          <a:lstStyle/>
          <a:p>
            <a:br>
              <a:rPr lang="en-US" b="1" dirty="0">
                <a:latin typeface="Copperplate" panose="02000504000000020004" pitchFamily="2" charset="77"/>
                <a:ea typeface="Brush Script MT" panose="03060802040406070304" pitchFamily="66" charset="-122"/>
                <a:cs typeface="Apple Chancery" panose="03020702040506060504" pitchFamily="66" charset="-79"/>
              </a:rPr>
            </a:br>
            <a:r>
              <a:rPr lang="en-US" sz="6700" b="1" dirty="0">
                <a:latin typeface="Copperplate" panose="02000504000000020004" pitchFamily="2" charset="77"/>
                <a:ea typeface="Brush Script MT" panose="03060802040406070304" pitchFamily="66" charset="-122"/>
                <a:cs typeface="Apple Chancery" panose="03020702040506060504" pitchFamily="66" charset="-79"/>
              </a:rPr>
              <a:t>Reasoning</a:t>
            </a:r>
            <a:br>
              <a:rPr lang="en-US" sz="6700" b="1" dirty="0">
                <a:latin typeface="Copperplate" panose="02000504000000020004" pitchFamily="2" charset="77"/>
                <a:ea typeface="Brush Script MT" panose="03060802040406070304" pitchFamily="66" charset="-122"/>
                <a:cs typeface="Apple Chancery" panose="03020702040506060504" pitchFamily="66" charset="-79"/>
              </a:rPr>
            </a:br>
            <a:r>
              <a:rPr lang="en-US" sz="6700" b="1" dirty="0">
                <a:latin typeface="Copperplate" panose="02000504000000020004" pitchFamily="2" charset="77"/>
                <a:ea typeface="Brush Script MT" panose="03060802040406070304" pitchFamily="66" charset="-122"/>
                <a:cs typeface="Apple Chancery" panose="03020702040506060504" pitchFamily="66" charset="-79"/>
              </a:rPr>
              <a:t>About Data Trees</a:t>
            </a:r>
            <a:br>
              <a:rPr lang="en-US" sz="6700" b="1" dirty="0">
                <a:latin typeface="Copperplate" panose="02000504000000020004" pitchFamily="2" charset="77"/>
                <a:ea typeface="Brush Script MT" panose="03060802040406070304" pitchFamily="66" charset="-122"/>
                <a:cs typeface="Apple Chancery" panose="03020702040506060504" pitchFamily="66" charset="-79"/>
              </a:rPr>
            </a:br>
            <a:r>
              <a:rPr lang="en-US" sz="6700" b="1" dirty="0">
                <a:latin typeface="Copperplate" panose="02000504000000020004" pitchFamily="2" charset="77"/>
                <a:ea typeface="Brush Script MT" panose="03060802040406070304" pitchFamily="66" charset="-122"/>
                <a:cs typeface="Apple Chancery" panose="03020702040506060504" pitchFamily="66" charset="-79"/>
              </a:rPr>
              <a:t>using CHCs</a:t>
            </a:r>
          </a:p>
        </p:txBody>
      </p:sp>
      <p:sp>
        <p:nvSpPr>
          <p:cNvPr id="3" name="Subtitle 2">
            <a:extLst>
              <a:ext uri="{FF2B5EF4-FFF2-40B4-BE49-F238E27FC236}">
                <a16:creationId xmlns:a16="http://schemas.microsoft.com/office/drawing/2014/main" id="{836B9F92-7A9C-1546-A519-35D5DA1A4BFF}"/>
              </a:ext>
            </a:extLst>
          </p:cNvPr>
          <p:cNvSpPr>
            <a:spLocks noGrp="1"/>
          </p:cNvSpPr>
          <p:nvPr>
            <p:ph type="subTitle" idx="1"/>
          </p:nvPr>
        </p:nvSpPr>
        <p:spPr>
          <a:xfrm>
            <a:off x="123776" y="5694348"/>
            <a:ext cx="6310745" cy="1655762"/>
          </a:xfrm>
        </p:spPr>
        <p:txBody>
          <a:bodyPr>
            <a:normAutofit/>
          </a:bodyPr>
          <a:lstStyle/>
          <a:p>
            <a:r>
              <a:rPr lang="en-US" sz="2800" dirty="0">
                <a:latin typeface="Copperplate" panose="02000504000000020004" pitchFamily="2" charset="77"/>
              </a:rPr>
              <a:t>Marco </a:t>
            </a:r>
            <a:r>
              <a:rPr lang="en-US" sz="2800" dirty="0" err="1">
                <a:latin typeface="Copperplate" panose="02000504000000020004" pitchFamily="2" charset="77"/>
              </a:rPr>
              <a:t>Faella</a:t>
            </a:r>
            <a:endParaRPr lang="en-US" sz="2800" dirty="0">
              <a:latin typeface="Copperplate" panose="02000504000000020004" pitchFamily="2" charset="77"/>
            </a:endParaRPr>
          </a:p>
          <a:p>
            <a:r>
              <a:rPr lang="en-US" sz="1400" dirty="0">
                <a:latin typeface="Copperplate" panose="02000504000000020004" pitchFamily="2" charset="77"/>
              </a:rPr>
              <a:t>U. Naples Federico II, Italy                                                  </a:t>
            </a:r>
          </a:p>
        </p:txBody>
      </p:sp>
      <p:sp>
        <p:nvSpPr>
          <p:cNvPr id="5" name="Subtitle 2">
            <a:extLst>
              <a:ext uri="{FF2B5EF4-FFF2-40B4-BE49-F238E27FC236}">
                <a16:creationId xmlns:a16="http://schemas.microsoft.com/office/drawing/2014/main" id="{A21FFD27-8CCB-A24B-8B9A-731A554E4DC0}"/>
              </a:ext>
            </a:extLst>
          </p:cNvPr>
          <p:cNvSpPr txBox="1">
            <a:spLocks/>
          </p:cNvSpPr>
          <p:nvPr/>
        </p:nvSpPr>
        <p:spPr>
          <a:xfrm>
            <a:off x="6621560" y="5694348"/>
            <a:ext cx="437111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Copperplate" panose="02000504000000020004" pitchFamily="2" charset="77"/>
              </a:rPr>
              <a:t>Gennaro </a:t>
            </a:r>
            <a:r>
              <a:rPr lang="en-US" sz="2800" dirty="0" err="1">
                <a:latin typeface="Copperplate" panose="02000504000000020004" pitchFamily="2" charset="77"/>
              </a:rPr>
              <a:t>Parlato</a:t>
            </a:r>
            <a:endParaRPr lang="en-US" sz="2800" dirty="0">
              <a:latin typeface="Copperplate" panose="02000504000000020004" pitchFamily="2" charset="77"/>
            </a:endParaRPr>
          </a:p>
          <a:p>
            <a:r>
              <a:rPr lang="en-US" sz="1400" dirty="0">
                <a:latin typeface="Copperplate" panose="02000504000000020004" pitchFamily="2" charset="77"/>
              </a:rPr>
              <a:t>U. Molise, Italy</a:t>
            </a:r>
          </a:p>
        </p:txBody>
      </p:sp>
      <p:pic>
        <p:nvPicPr>
          <p:cNvPr id="6" name="Picture 5">
            <a:extLst>
              <a:ext uri="{FF2B5EF4-FFF2-40B4-BE49-F238E27FC236}">
                <a16:creationId xmlns:a16="http://schemas.microsoft.com/office/drawing/2014/main" id="{B0FC3B89-314F-0E49-9994-F2CAE64B43E1}"/>
              </a:ext>
            </a:extLst>
          </p:cNvPr>
          <p:cNvPicPr>
            <a:picLocks noChangeAspect="1"/>
          </p:cNvPicPr>
          <p:nvPr/>
        </p:nvPicPr>
        <p:blipFill>
          <a:blip r:embed="rId3"/>
          <a:stretch>
            <a:fillRect/>
          </a:stretch>
        </p:blipFill>
        <p:spPr>
          <a:xfrm>
            <a:off x="2589723" y="3595946"/>
            <a:ext cx="1270000" cy="1905000"/>
          </a:xfrm>
          <a:prstGeom prst="rect">
            <a:avLst/>
          </a:prstGeom>
        </p:spPr>
      </p:pic>
      <p:pic>
        <p:nvPicPr>
          <p:cNvPr id="11" name="Picture 10">
            <a:extLst>
              <a:ext uri="{FF2B5EF4-FFF2-40B4-BE49-F238E27FC236}">
                <a16:creationId xmlns:a16="http://schemas.microsoft.com/office/drawing/2014/main" id="{6DCA48B0-68EE-E545-B8C2-91E1913617E1}"/>
              </a:ext>
            </a:extLst>
          </p:cNvPr>
          <p:cNvPicPr>
            <a:picLocks noChangeAspect="1"/>
          </p:cNvPicPr>
          <p:nvPr/>
        </p:nvPicPr>
        <p:blipFill>
          <a:blip r:embed="rId4"/>
          <a:stretch>
            <a:fillRect/>
          </a:stretch>
        </p:blipFill>
        <p:spPr>
          <a:xfrm>
            <a:off x="7876385" y="3595946"/>
            <a:ext cx="1905000" cy="1905000"/>
          </a:xfrm>
          <a:prstGeom prst="rect">
            <a:avLst/>
          </a:prstGeom>
        </p:spPr>
      </p:pic>
    </p:spTree>
    <p:extLst>
      <p:ext uri="{BB962C8B-B14F-4D97-AF65-F5344CB8AC3E}">
        <p14:creationId xmlns:p14="http://schemas.microsoft.com/office/powerpoint/2010/main" val="293406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822CD9-1EBA-0C25-6C76-4832C93AE81F}"/>
              </a:ext>
            </a:extLst>
          </p:cNvPr>
          <p:cNvSpPr/>
          <p:nvPr/>
        </p:nvSpPr>
        <p:spPr>
          <a:xfrm>
            <a:off x="3981378" y="1526587"/>
            <a:ext cx="2808000" cy="27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Example III: Cinderella-Stepmother Game</a:t>
            </a:r>
          </a:p>
        </p:txBody>
      </p:sp>
      <p:grpSp>
        <p:nvGrpSpPr>
          <p:cNvPr id="11" name="Group 10">
            <a:extLst>
              <a:ext uri="{FF2B5EF4-FFF2-40B4-BE49-F238E27FC236}">
                <a16:creationId xmlns:a16="http://schemas.microsoft.com/office/drawing/2014/main" id="{1F736636-3C45-24C2-636F-5D7450D22CDE}"/>
              </a:ext>
            </a:extLst>
          </p:cNvPr>
          <p:cNvGrpSpPr/>
          <p:nvPr/>
        </p:nvGrpSpPr>
        <p:grpSpPr>
          <a:xfrm>
            <a:off x="3912015" y="1564862"/>
            <a:ext cx="2873829" cy="2608040"/>
            <a:chOff x="838200" y="3453951"/>
            <a:chExt cx="3570513" cy="3461650"/>
          </a:xfrm>
        </p:grpSpPr>
        <p:pic>
          <p:nvPicPr>
            <p:cNvPr id="7" name="Picture 2" descr="Metal Aluminum or Enamel Bucket Cartoon Vector Flat Illustration Icon  Isolated. Stock Vector - Illustration of flat, isolated: 158498742">
              <a:extLst>
                <a:ext uri="{FF2B5EF4-FFF2-40B4-BE49-F238E27FC236}">
                  <a16:creationId xmlns:a16="http://schemas.microsoft.com/office/drawing/2014/main" id="{D0D54453-60AE-B069-E072-EEC7ADAE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624" y="5424263"/>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tal Aluminum or Enamel Bucket Cartoon Vector Flat Illustration Icon  Isolated. Stock Vector - Illustration of flat, isolated: 158498742">
              <a:extLst>
                <a:ext uri="{FF2B5EF4-FFF2-40B4-BE49-F238E27FC236}">
                  <a16:creationId xmlns:a16="http://schemas.microsoft.com/office/drawing/2014/main" id="{61BE24F0-6DC3-ECEF-4417-05AF85D8F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956" y="5435144"/>
              <a:ext cx="1480456" cy="14804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etal Aluminum or Enamel Bucket Cartoon Vector Flat Illustration Icon  Isolated. Stock Vector - Illustration of flat, isolated: 158498742">
              <a:extLst>
                <a:ext uri="{FF2B5EF4-FFF2-40B4-BE49-F238E27FC236}">
                  <a16:creationId xmlns:a16="http://schemas.microsoft.com/office/drawing/2014/main" id="{0B4528A9-A135-E4A0-682D-28E1AFD29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114" y="3453951"/>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etal Aluminum or Enamel Bucket Cartoon Vector Flat Illustration Icon  Isolated. Stock Vector - Illustration of flat, isolated: 158498742">
              <a:extLst>
                <a:ext uri="{FF2B5EF4-FFF2-40B4-BE49-F238E27FC236}">
                  <a16:creationId xmlns:a16="http://schemas.microsoft.com/office/drawing/2014/main" id="{89AE27DA-15F3-7D6E-D393-B48250A1B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26835"/>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etal Aluminum or Enamel Bucket Cartoon Vector Flat Illustration Icon  Isolated. Stock Vector - Illustration of flat, isolated: 158498742">
              <a:extLst>
                <a:ext uri="{FF2B5EF4-FFF2-40B4-BE49-F238E27FC236}">
                  <a16:creationId xmlns:a16="http://schemas.microsoft.com/office/drawing/2014/main" id="{E97DE6E7-AAAD-FFEE-BFB2-AEBF5EC37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257" y="4237717"/>
              <a:ext cx="1480456" cy="1480457"/>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a:extLst>
              <a:ext uri="{FF2B5EF4-FFF2-40B4-BE49-F238E27FC236}">
                <a16:creationId xmlns:a16="http://schemas.microsoft.com/office/drawing/2014/main" id="{749AF4AB-0628-2DCE-DFDE-AC1D6F598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2" y="1516332"/>
            <a:ext cx="4064000"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01AD6E-31E8-1C42-A53E-CAF84F9089FC}"/>
              </a:ext>
            </a:extLst>
          </p:cNvPr>
          <p:cNvSpPr>
            <a:spLocks noGrp="1"/>
          </p:cNvSpPr>
          <p:nvPr>
            <p:ph idx="1"/>
          </p:nvPr>
        </p:nvSpPr>
        <p:spPr>
          <a:xfrm>
            <a:off x="6873991" y="1266145"/>
            <a:ext cx="4964354" cy="3251424"/>
          </a:xfrm>
          <a:solidFill>
            <a:schemeClr val="bg1"/>
          </a:solidFill>
          <a:ln>
            <a:solidFill>
              <a:schemeClr val="bg1">
                <a:lumMod val="65000"/>
              </a:schemeClr>
            </a:solidFill>
          </a:ln>
        </p:spPr>
        <p:txBody>
          <a:bodyPr>
            <a:noAutofit/>
          </a:bodyPr>
          <a:lstStyle/>
          <a:p>
            <a:pPr marL="0" indent="0">
              <a:buNone/>
            </a:pPr>
            <a:r>
              <a:rPr lang="en-US" sz="2000" b="1" dirty="0"/>
              <a:t>Initially</a:t>
            </a:r>
            <a:r>
              <a:rPr lang="en-US" sz="2000" dirty="0"/>
              <a:t>, all</a:t>
            </a:r>
            <a:r>
              <a:rPr lang="en-US" sz="2000" b="1" dirty="0"/>
              <a:t> </a:t>
            </a:r>
            <a:r>
              <a:rPr lang="en-US" sz="2000" dirty="0"/>
              <a:t>buckets are empty </a:t>
            </a:r>
            <a:endParaRPr lang="en-US" sz="2000" b="1" dirty="0"/>
          </a:p>
          <a:p>
            <a:pPr marL="0" indent="0">
              <a:buNone/>
            </a:pPr>
            <a:endParaRPr lang="en-US" sz="100" b="1" dirty="0"/>
          </a:p>
          <a:p>
            <a:pPr marL="0" indent="0">
              <a:buNone/>
            </a:pPr>
            <a:r>
              <a:rPr lang="en-US" sz="2000" b="1" dirty="0"/>
              <a:t>Moves:</a:t>
            </a:r>
          </a:p>
          <a:p>
            <a:r>
              <a:rPr lang="en-US" sz="2000" b="1" dirty="0"/>
              <a:t>Stepmother</a:t>
            </a:r>
            <a:r>
              <a:rPr lang="en-US" sz="2000" dirty="0"/>
              <a:t> pours water into any subset </a:t>
            </a:r>
          </a:p>
          <a:p>
            <a:pPr marL="0" indent="0">
              <a:buNone/>
            </a:pPr>
            <a:r>
              <a:rPr lang="en-US" sz="2000" dirty="0"/>
              <a:t>              of buckets, for a total of one liter.</a:t>
            </a:r>
            <a:endParaRPr lang="en-US" sz="2000" b="1" dirty="0"/>
          </a:p>
          <a:p>
            <a:r>
              <a:rPr lang="en-US" sz="2000" b="1" dirty="0"/>
              <a:t>Cinderella</a:t>
            </a:r>
            <a:r>
              <a:rPr lang="en-US" sz="2000" dirty="0"/>
              <a:t> empties two adjacent buckets</a:t>
            </a:r>
          </a:p>
          <a:p>
            <a:pPr marL="0" indent="0">
              <a:buNone/>
            </a:pPr>
            <a:endParaRPr lang="en-US" sz="100" b="1" dirty="0"/>
          </a:p>
          <a:p>
            <a:pPr marL="0" indent="0">
              <a:buNone/>
            </a:pPr>
            <a:r>
              <a:rPr lang="en-US" sz="2000" b="1" dirty="0"/>
              <a:t>Stepmother wins if </a:t>
            </a:r>
            <a:r>
              <a:rPr lang="en-GB" sz="2000" dirty="0">
                <a:effectLst/>
                <a:latin typeface="CMR10"/>
              </a:rPr>
              <a:t>a bucket overflows </a:t>
            </a:r>
            <a:endParaRPr lang="en-GB" sz="2000" dirty="0"/>
          </a:p>
          <a:p>
            <a:pPr marL="0" indent="0">
              <a:buNone/>
            </a:pPr>
            <a:endParaRPr lang="en-US" sz="100" b="1" dirty="0"/>
          </a:p>
          <a:p>
            <a:pPr marL="0" indent="0">
              <a:buNone/>
            </a:pPr>
            <a:r>
              <a:rPr lang="en-US" sz="2000" b="1" dirty="0"/>
              <a:t>Cinderella wins </a:t>
            </a:r>
            <a:r>
              <a:rPr lang="en-US" sz="2000" dirty="0"/>
              <a:t>if the game continues forever</a:t>
            </a:r>
          </a:p>
        </p:txBody>
      </p:sp>
      <p:sp>
        <p:nvSpPr>
          <p:cNvPr id="20" name="TextBox 19">
            <a:extLst>
              <a:ext uri="{FF2B5EF4-FFF2-40B4-BE49-F238E27FC236}">
                <a16:creationId xmlns:a16="http://schemas.microsoft.com/office/drawing/2014/main" id="{BC420E85-D024-9919-B647-9C2224531214}"/>
              </a:ext>
            </a:extLst>
          </p:cNvPr>
          <p:cNvSpPr txBox="1"/>
          <p:nvPr/>
        </p:nvSpPr>
        <p:spPr>
          <a:xfrm>
            <a:off x="250371" y="5366641"/>
            <a:ext cx="11610743" cy="1200329"/>
          </a:xfrm>
          <a:prstGeom prst="rect">
            <a:avLst/>
          </a:prstGeom>
          <a:noFill/>
        </p:spPr>
        <p:txBody>
          <a:bodyPr wrap="none" rtlCol="0">
            <a:spAutoFit/>
          </a:bodyPr>
          <a:lstStyle/>
          <a:p>
            <a:r>
              <a:rPr lang="en-GB" sz="1800" dirty="0">
                <a:solidFill>
                  <a:srgbClr val="002060"/>
                </a:solidFill>
                <a:effectLst/>
                <a:latin typeface="CMR9"/>
              </a:rPr>
              <a:t> Farzan,  Kincaid :                                              </a:t>
            </a:r>
            <a:r>
              <a:rPr lang="en-GB" sz="1800" b="1" i="1" dirty="0">
                <a:solidFill>
                  <a:srgbClr val="002060"/>
                </a:solidFill>
                <a:effectLst/>
                <a:latin typeface="CMR9"/>
              </a:rPr>
              <a:t>Strategy synthesis for linear arithmetic games</a:t>
            </a:r>
            <a:r>
              <a:rPr lang="en-GB" b="1" i="1" dirty="0">
                <a:solidFill>
                  <a:srgbClr val="002060"/>
                </a:solidFill>
                <a:latin typeface="CMR9"/>
              </a:rPr>
              <a:t> </a:t>
            </a:r>
            <a:r>
              <a:rPr lang="en-GB" sz="1800" dirty="0">
                <a:solidFill>
                  <a:srgbClr val="002060"/>
                </a:solidFill>
                <a:effectLst/>
                <a:latin typeface="CMR9"/>
              </a:rPr>
              <a:t>                                  POPL 2018</a:t>
            </a:r>
          </a:p>
          <a:p>
            <a:r>
              <a:rPr lang="en-GB" sz="1800" dirty="0" err="1">
                <a:solidFill>
                  <a:srgbClr val="002060"/>
                </a:solidFill>
                <a:effectLst/>
                <a:latin typeface="CMR9"/>
              </a:rPr>
              <a:t>Beyene</a:t>
            </a:r>
            <a:r>
              <a:rPr lang="en-GB" sz="1800" dirty="0">
                <a:solidFill>
                  <a:srgbClr val="002060"/>
                </a:solidFill>
                <a:effectLst/>
                <a:latin typeface="CMR9"/>
              </a:rPr>
              <a:t>, Chaudhuri, </a:t>
            </a:r>
            <a:r>
              <a:rPr lang="en-GB" sz="1800" dirty="0" err="1">
                <a:solidFill>
                  <a:srgbClr val="002060"/>
                </a:solidFill>
                <a:effectLst/>
                <a:latin typeface="CMR9"/>
              </a:rPr>
              <a:t>Popeea</a:t>
            </a:r>
            <a:r>
              <a:rPr lang="en-GB" sz="1800" dirty="0">
                <a:solidFill>
                  <a:srgbClr val="002060"/>
                </a:solidFill>
                <a:effectLst/>
                <a:latin typeface="CMR9"/>
              </a:rPr>
              <a:t>, </a:t>
            </a:r>
            <a:r>
              <a:rPr lang="en-GB" sz="1800" dirty="0" err="1">
                <a:solidFill>
                  <a:srgbClr val="002060"/>
                </a:solidFill>
                <a:effectLst/>
                <a:latin typeface="CMR9"/>
              </a:rPr>
              <a:t>Rybalchenko</a:t>
            </a:r>
            <a:r>
              <a:rPr lang="en-GB" sz="1800" dirty="0">
                <a:solidFill>
                  <a:srgbClr val="002060"/>
                </a:solidFill>
                <a:effectLst/>
                <a:latin typeface="CMR9"/>
              </a:rPr>
              <a:t> : </a:t>
            </a:r>
            <a:r>
              <a:rPr lang="en-GB" sz="1800" b="1" i="1" dirty="0">
                <a:solidFill>
                  <a:srgbClr val="002060"/>
                </a:solidFill>
                <a:effectLst/>
                <a:latin typeface="CMR9"/>
              </a:rPr>
              <a:t>A constraint-based approach to solving games on infinite graphs</a:t>
            </a:r>
            <a:r>
              <a:rPr lang="en-GB" sz="1800" dirty="0">
                <a:solidFill>
                  <a:srgbClr val="002060"/>
                </a:solidFill>
                <a:effectLst/>
                <a:latin typeface="CMR9"/>
              </a:rPr>
              <a:t>  POPL 2014</a:t>
            </a:r>
          </a:p>
          <a:p>
            <a:r>
              <a:rPr lang="en-GB" sz="1800" dirty="0">
                <a:solidFill>
                  <a:srgbClr val="002060"/>
                </a:solidFill>
                <a:effectLst/>
                <a:latin typeface="CMR9"/>
              </a:rPr>
              <a:t> </a:t>
            </a:r>
          </a:p>
          <a:p>
            <a:endParaRPr lang="en-US" dirty="0">
              <a:solidFill>
                <a:srgbClr val="002060"/>
              </a:solidFill>
            </a:endParaRPr>
          </a:p>
        </p:txBody>
      </p:sp>
      <p:sp>
        <p:nvSpPr>
          <p:cNvPr id="17" name="TextBox 16">
            <a:extLst>
              <a:ext uri="{FF2B5EF4-FFF2-40B4-BE49-F238E27FC236}">
                <a16:creationId xmlns:a16="http://schemas.microsoft.com/office/drawing/2014/main" id="{C23370D7-4A38-5F0A-E419-D134E6B44C7C}"/>
              </a:ext>
            </a:extLst>
          </p:cNvPr>
          <p:cNvSpPr txBox="1"/>
          <p:nvPr/>
        </p:nvSpPr>
        <p:spPr>
          <a:xfrm>
            <a:off x="330886" y="5146354"/>
            <a:ext cx="11507459" cy="1015663"/>
          </a:xfrm>
          <a:prstGeom prst="rect">
            <a:avLst/>
          </a:prstGeom>
          <a:solidFill>
            <a:schemeClr val="bg1">
              <a:lumMod val="65000"/>
            </a:schemeClr>
          </a:solidFill>
        </p:spPr>
        <p:txBody>
          <a:bodyPr wrap="square" rtlCol="0">
            <a:spAutoFit/>
          </a:bodyPr>
          <a:lstStyle/>
          <a:p>
            <a:pPr algn="ctr"/>
            <a:endParaRPr lang="en-GB" sz="400" dirty="0">
              <a:latin typeface="CMR10"/>
            </a:endParaRPr>
          </a:p>
          <a:p>
            <a:pPr algn="ctr"/>
            <a:endParaRPr lang="en-GB" sz="100" dirty="0">
              <a:effectLst/>
              <a:latin typeface="CMR10"/>
            </a:endParaRPr>
          </a:p>
          <a:p>
            <a:pPr algn="ctr"/>
            <a:r>
              <a:rPr lang="en-GB" sz="2400" dirty="0">
                <a:effectLst/>
                <a:latin typeface="CMR10"/>
              </a:rPr>
              <a:t>We can build an </a:t>
            </a:r>
            <a:r>
              <a:rPr lang="en-GB" sz="2400" dirty="0" err="1">
                <a:effectLst/>
                <a:latin typeface="CMCSC10"/>
              </a:rPr>
              <a:t>Mso</a:t>
            </a:r>
            <a:r>
              <a:rPr lang="en-GB" sz="2400" dirty="0">
                <a:effectLst/>
                <a:latin typeface="CMCSC10"/>
              </a:rPr>
              <a:t>-D </a:t>
            </a:r>
            <a:r>
              <a:rPr lang="en-GB" sz="2400" dirty="0">
                <a:effectLst/>
                <a:latin typeface="CMR10"/>
              </a:rPr>
              <a:t>formula  </a:t>
            </a:r>
          </a:p>
          <a:p>
            <a:pPr algn="ctr"/>
            <a:r>
              <a:rPr lang="el-GR" sz="2400" i="1" dirty="0">
                <a:effectLst/>
                <a:latin typeface="CMMI10"/>
              </a:rPr>
              <a:t>φ</a:t>
            </a:r>
            <a:r>
              <a:rPr lang="en-GB" sz="2400" i="1" baseline="-25000" dirty="0" err="1">
                <a:effectLst/>
                <a:latin typeface="CMMI7"/>
              </a:rPr>
              <a:t>n_bucket</a:t>
            </a:r>
            <a:r>
              <a:rPr lang="en-GB" sz="2400" i="1" baseline="-25000" dirty="0">
                <a:effectLst/>
                <a:latin typeface="CMMI7"/>
              </a:rPr>
              <a:t>, capacity</a:t>
            </a:r>
            <a:r>
              <a:rPr lang="en-GB" sz="2400" dirty="0">
                <a:effectLst/>
                <a:latin typeface="CMMI7"/>
              </a:rPr>
              <a:t> that characterizes </a:t>
            </a:r>
            <a:r>
              <a:rPr lang="en-GB" sz="2400" dirty="0">
                <a:latin typeface="CMR10"/>
              </a:rPr>
              <a:t>strategy trees of Stepmother</a:t>
            </a:r>
          </a:p>
          <a:p>
            <a:pPr algn="ctr"/>
            <a:endParaRPr lang="en-GB" sz="300" i="1" dirty="0">
              <a:effectLst/>
              <a:latin typeface="CMMI7"/>
            </a:endParaRPr>
          </a:p>
          <a:p>
            <a:pPr algn="ctr"/>
            <a:endParaRPr lang="en-GB" sz="400" i="1" dirty="0">
              <a:effectLst/>
              <a:latin typeface="CMR10"/>
            </a:endParaRPr>
          </a:p>
        </p:txBody>
      </p:sp>
    </p:spTree>
    <p:extLst>
      <p:ext uri="{BB962C8B-B14F-4D97-AF65-F5344CB8AC3E}">
        <p14:creationId xmlns:p14="http://schemas.microsoft.com/office/powerpoint/2010/main" val="2608885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Symbolic Data-Tree Automata (SDTA)</a:t>
            </a:r>
          </a:p>
        </p:txBody>
      </p:sp>
      <p:sp>
        <p:nvSpPr>
          <p:cNvPr id="40" name="TextBox 39">
            <a:extLst>
              <a:ext uri="{FF2B5EF4-FFF2-40B4-BE49-F238E27FC236}">
                <a16:creationId xmlns:a16="http://schemas.microsoft.com/office/drawing/2014/main" id="{6B86F7F8-197E-79ED-2B09-31B9F2CC5D25}"/>
              </a:ext>
            </a:extLst>
          </p:cNvPr>
          <p:cNvSpPr txBox="1"/>
          <p:nvPr/>
        </p:nvSpPr>
        <p:spPr>
          <a:xfrm>
            <a:off x="544282" y="3853541"/>
            <a:ext cx="3469219" cy="830997"/>
          </a:xfrm>
          <a:prstGeom prst="rect">
            <a:avLst/>
          </a:prstGeom>
          <a:noFill/>
        </p:spPr>
        <p:txBody>
          <a:bodyPr wrap="none" rtlCol="0">
            <a:spAutoFit/>
          </a:bodyPr>
          <a:lstStyle/>
          <a:p>
            <a:r>
              <a:rPr lang="en-US" sz="2400" dirty="0"/>
              <a:t>ALPHABET data signature</a:t>
            </a:r>
          </a:p>
          <a:p>
            <a:r>
              <a:rPr lang="en-US" sz="2400" dirty="0">
                <a:solidFill>
                  <a:schemeClr val="bg1">
                    <a:lumMod val="50000"/>
                  </a:schemeClr>
                </a:solidFill>
              </a:rPr>
              <a:t>- </a:t>
            </a:r>
            <a:r>
              <a:rPr lang="en-US" sz="2400" i="1" dirty="0">
                <a:solidFill>
                  <a:schemeClr val="bg1">
                    <a:lumMod val="50000"/>
                  </a:schemeClr>
                </a:solidFill>
              </a:rPr>
              <a:t>symbol</a:t>
            </a:r>
            <a:r>
              <a:rPr lang="en-US" sz="2400" dirty="0">
                <a:solidFill>
                  <a:schemeClr val="bg1">
                    <a:lumMod val="50000"/>
                  </a:schemeClr>
                </a:solidFill>
              </a:rPr>
              <a:t> = evaluation</a:t>
            </a:r>
          </a:p>
        </p:txBody>
      </p:sp>
      <p:sp>
        <p:nvSpPr>
          <p:cNvPr id="41" name="TextBox 40">
            <a:extLst>
              <a:ext uri="{FF2B5EF4-FFF2-40B4-BE49-F238E27FC236}">
                <a16:creationId xmlns:a16="http://schemas.microsoft.com/office/drawing/2014/main" id="{9207A0DA-D8A0-870C-0ACF-D76915E94766}"/>
              </a:ext>
            </a:extLst>
          </p:cNvPr>
          <p:cNvSpPr txBox="1"/>
          <p:nvPr/>
        </p:nvSpPr>
        <p:spPr>
          <a:xfrm>
            <a:off x="380997" y="5124548"/>
            <a:ext cx="2800126" cy="830997"/>
          </a:xfrm>
          <a:prstGeom prst="rect">
            <a:avLst/>
          </a:prstGeom>
          <a:noFill/>
        </p:spPr>
        <p:txBody>
          <a:bodyPr wrap="none" rtlCol="0">
            <a:spAutoFit/>
          </a:bodyPr>
          <a:lstStyle/>
          <a:p>
            <a:r>
              <a:rPr lang="en-US" sz="2400" dirty="0"/>
              <a:t>STATE data signature</a:t>
            </a:r>
          </a:p>
          <a:p>
            <a:r>
              <a:rPr lang="en-US" sz="2400" dirty="0">
                <a:solidFill>
                  <a:schemeClr val="bg1">
                    <a:lumMod val="50000"/>
                  </a:schemeClr>
                </a:solidFill>
              </a:rPr>
              <a:t>- </a:t>
            </a:r>
            <a:r>
              <a:rPr lang="en-US" sz="2400" i="1" dirty="0">
                <a:solidFill>
                  <a:schemeClr val="bg1">
                    <a:lumMod val="50000"/>
                  </a:schemeClr>
                </a:solidFill>
              </a:rPr>
              <a:t>state</a:t>
            </a:r>
            <a:r>
              <a:rPr lang="en-US" sz="2400" dirty="0">
                <a:solidFill>
                  <a:schemeClr val="bg1">
                    <a:lumMod val="50000"/>
                  </a:schemeClr>
                </a:solidFill>
              </a:rPr>
              <a:t> = evaluation</a:t>
            </a:r>
          </a:p>
        </p:txBody>
      </p:sp>
      <p:sp>
        <p:nvSpPr>
          <p:cNvPr id="44" name="TextBox 43">
            <a:extLst>
              <a:ext uri="{FF2B5EF4-FFF2-40B4-BE49-F238E27FC236}">
                <a16:creationId xmlns:a16="http://schemas.microsoft.com/office/drawing/2014/main" id="{260083FC-4A55-D96B-1DE7-2C686752BDB7}"/>
              </a:ext>
            </a:extLst>
          </p:cNvPr>
          <p:cNvSpPr txBox="1"/>
          <p:nvPr/>
        </p:nvSpPr>
        <p:spPr>
          <a:xfrm>
            <a:off x="7489372" y="4189608"/>
            <a:ext cx="5117576" cy="830997"/>
          </a:xfrm>
          <a:prstGeom prst="rect">
            <a:avLst/>
          </a:prstGeom>
          <a:noFill/>
        </p:spPr>
        <p:txBody>
          <a:bodyPr wrap="square" rtlCol="0">
            <a:spAutoFit/>
          </a:bodyPr>
          <a:lstStyle/>
          <a:p>
            <a:pPr algn="ctr"/>
            <a:r>
              <a:rPr lang="en-US" sz="2400" dirty="0"/>
              <a:t>unary predicate defining </a:t>
            </a:r>
          </a:p>
          <a:p>
            <a:pPr algn="ctr"/>
            <a:r>
              <a:rPr lang="en-US" sz="2400" dirty="0"/>
              <a:t>FINAL STATES</a:t>
            </a:r>
          </a:p>
        </p:txBody>
      </p:sp>
      <p:sp>
        <p:nvSpPr>
          <p:cNvPr id="45" name="TextBox 44">
            <a:extLst>
              <a:ext uri="{FF2B5EF4-FFF2-40B4-BE49-F238E27FC236}">
                <a16:creationId xmlns:a16="http://schemas.microsoft.com/office/drawing/2014/main" id="{55641BE4-9410-E512-9336-A77A757B2360}"/>
              </a:ext>
            </a:extLst>
          </p:cNvPr>
          <p:cNvSpPr txBox="1"/>
          <p:nvPr/>
        </p:nvSpPr>
        <p:spPr>
          <a:xfrm>
            <a:off x="5232688" y="5179551"/>
            <a:ext cx="4972708" cy="461665"/>
          </a:xfrm>
          <a:prstGeom prst="rect">
            <a:avLst/>
          </a:prstGeom>
          <a:noFill/>
        </p:spPr>
        <p:txBody>
          <a:bodyPr wrap="none" rtlCol="0">
            <a:spAutoFit/>
          </a:bodyPr>
          <a:lstStyle/>
          <a:p>
            <a:r>
              <a:rPr lang="en-US" sz="2400" dirty="0"/>
              <a:t>TRANSITION FUNCTION </a:t>
            </a:r>
            <a:r>
              <a:rPr lang="en-US" sz="2400" dirty="0">
                <a:solidFill>
                  <a:schemeClr val="bg1">
                    <a:lumMod val="50000"/>
                  </a:schemeClr>
                </a:solidFill>
              </a:rPr>
              <a:t>(4 predicates)</a:t>
            </a:r>
          </a:p>
        </p:txBody>
      </p:sp>
      <p:pic>
        <p:nvPicPr>
          <p:cNvPr id="47" name="Picture 46">
            <a:extLst>
              <a:ext uri="{FF2B5EF4-FFF2-40B4-BE49-F238E27FC236}">
                <a16:creationId xmlns:a16="http://schemas.microsoft.com/office/drawing/2014/main" id="{14E4DDF4-B4FD-9630-E44E-A3AE8D59A6CE}"/>
              </a:ext>
            </a:extLst>
          </p:cNvPr>
          <p:cNvPicPr>
            <a:picLocks noChangeAspect="1"/>
          </p:cNvPicPr>
          <p:nvPr/>
        </p:nvPicPr>
        <p:blipFill>
          <a:blip r:embed="rId3"/>
          <a:stretch>
            <a:fillRect/>
          </a:stretch>
        </p:blipFill>
        <p:spPr>
          <a:xfrm>
            <a:off x="3437466" y="5697853"/>
            <a:ext cx="8125583" cy="516319"/>
          </a:xfrm>
          <a:prstGeom prst="rect">
            <a:avLst/>
          </a:prstGeom>
        </p:spPr>
      </p:pic>
      <p:cxnSp>
        <p:nvCxnSpPr>
          <p:cNvPr id="48" name="Straight Connector 47">
            <a:extLst>
              <a:ext uri="{FF2B5EF4-FFF2-40B4-BE49-F238E27FC236}">
                <a16:creationId xmlns:a16="http://schemas.microsoft.com/office/drawing/2014/main" id="{3EEBCC79-2DD1-9D0C-1E9F-0A3E0586D54D}"/>
              </a:ext>
            </a:extLst>
          </p:cNvPr>
          <p:cNvCxnSpPr>
            <a:cxnSpLocks/>
          </p:cNvCxnSpPr>
          <p:nvPr/>
        </p:nvCxnSpPr>
        <p:spPr>
          <a:xfrm flipH="1">
            <a:off x="2854661" y="2917371"/>
            <a:ext cx="1608482" cy="93617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8D10835-042C-2FEB-F2AF-9165B92C735F}"/>
              </a:ext>
            </a:extLst>
          </p:cNvPr>
          <p:cNvCxnSpPr>
            <a:cxnSpLocks/>
          </p:cNvCxnSpPr>
          <p:nvPr/>
        </p:nvCxnSpPr>
        <p:spPr>
          <a:xfrm flipH="1">
            <a:off x="3181123" y="2766079"/>
            <a:ext cx="2442438" cy="257676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DD1B10-B5BF-CAC9-3EC7-DF1902114406}"/>
              </a:ext>
            </a:extLst>
          </p:cNvPr>
          <p:cNvCxnSpPr>
            <a:cxnSpLocks/>
          </p:cNvCxnSpPr>
          <p:nvPr/>
        </p:nvCxnSpPr>
        <p:spPr>
          <a:xfrm>
            <a:off x="8360229" y="2766079"/>
            <a:ext cx="1101466" cy="144300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579047-27C7-2BCB-411F-0113F8D8D2ED}"/>
              </a:ext>
            </a:extLst>
          </p:cNvPr>
          <p:cNvCxnSpPr>
            <a:cxnSpLocks/>
          </p:cNvCxnSpPr>
          <p:nvPr/>
        </p:nvCxnSpPr>
        <p:spPr>
          <a:xfrm>
            <a:off x="6906108" y="2766079"/>
            <a:ext cx="277125" cy="235683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 name="Content Placeholder 2">
            <a:extLst>
              <a:ext uri="{FF2B5EF4-FFF2-40B4-BE49-F238E27FC236}">
                <a16:creationId xmlns:a16="http://schemas.microsoft.com/office/drawing/2014/main" id="{B3B47FCC-8A57-BF83-1C79-7DB4F74B241B}"/>
              </a:ext>
            </a:extLst>
          </p:cNvPr>
          <p:cNvSpPr txBox="1">
            <a:spLocks/>
          </p:cNvSpPr>
          <p:nvPr/>
        </p:nvSpPr>
        <p:spPr>
          <a:xfrm>
            <a:off x="838200" y="1041849"/>
            <a:ext cx="10515600" cy="941101"/>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700" dirty="0"/>
          </a:p>
          <a:p>
            <a:pPr marL="0" indent="0" algn="ctr">
              <a:buNone/>
            </a:pPr>
            <a:r>
              <a:rPr lang="en-US" dirty="0"/>
              <a:t>SDTA as a bottom-up acceptor of data trees</a:t>
            </a:r>
          </a:p>
        </p:txBody>
      </p:sp>
      <p:pic>
        <p:nvPicPr>
          <p:cNvPr id="76" name="Picture 75" descr="Text&#10;&#10;Description automatically generated">
            <a:extLst>
              <a:ext uri="{FF2B5EF4-FFF2-40B4-BE49-F238E27FC236}">
                <a16:creationId xmlns:a16="http://schemas.microsoft.com/office/drawing/2014/main" id="{2712D286-FE00-BDE3-16A0-D8C5AB73627F}"/>
              </a:ext>
            </a:extLst>
          </p:cNvPr>
          <p:cNvPicPr>
            <a:picLocks noChangeAspect="1"/>
          </p:cNvPicPr>
          <p:nvPr/>
        </p:nvPicPr>
        <p:blipFill>
          <a:blip r:embed="rId4"/>
          <a:stretch>
            <a:fillRect/>
          </a:stretch>
        </p:blipFill>
        <p:spPr>
          <a:xfrm>
            <a:off x="3507397" y="2140702"/>
            <a:ext cx="5954298" cy="1250755"/>
          </a:xfrm>
          <a:prstGeom prst="rect">
            <a:avLst/>
          </a:prstGeom>
        </p:spPr>
      </p:pic>
    </p:spTree>
    <p:extLst>
      <p:ext uri="{BB962C8B-B14F-4D97-AF65-F5344CB8AC3E}">
        <p14:creationId xmlns:p14="http://schemas.microsoft.com/office/powerpoint/2010/main" val="71182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Emptiness of SDTAs</a:t>
            </a:r>
          </a:p>
        </p:txBody>
      </p:sp>
      <p:sp>
        <p:nvSpPr>
          <p:cNvPr id="6" name="Content Placeholder 2">
            <a:extLst>
              <a:ext uri="{FF2B5EF4-FFF2-40B4-BE49-F238E27FC236}">
                <a16:creationId xmlns:a16="http://schemas.microsoft.com/office/drawing/2014/main" id="{2BA4F876-408A-52E0-86F4-A2366029B08A}"/>
              </a:ext>
            </a:extLst>
          </p:cNvPr>
          <p:cNvSpPr txBox="1">
            <a:spLocks/>
          </p:cNvSpPr>
          <p:nvPr/>
        </p:nvSpPr>
        <p:spPr>
          <a:xfrm>
            <a:off x="838200" y="1281333"/>
            <a:ext cx="10515600" cy="941101"/>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700" dirty="0"/>
          </a:p>
          <a:p>
            <a:pPr marL="0" indent="0" algn="ctr">
              <a:buNone/>
            </a:pPr>
            <a:r>
              <a:rPr lang="en-US" b="1" dirty="0"/>
              <a:t>Emptiness</a:t>
            </a:r>
            <a:r>
              <a:rPr lang="en-US" dirty="0"/>
              <a:t> of SDTAs is </a:t>
            </a:r>
            <a:r>
              <a:rPr lang="en-US" b="1" dirty="0"/>
              <a:t>undecidable</a:t>
            </a:r>
            <a:r>
              <a:rPr lang="en-US" dirty="0"/>
              <a:t>: simulate 2-counter machines</a:t>
            </a:r>
          </a:p>
        </p:txBody>
      </p:sp>
      <p:sp>
        <p:nvSpPr>
          <p:cNvPr id="8" name="Content Placeholder 2">
            <a:extLst>
              <a:ext uri="{FF2B5EF4-FFF2-40B4-BE49-F238E27FC236}">
                <a16:creationId xmlns:a16="http://schemas.microsoft.com/office/drawing/2014/main" id="{C1D4F194-D05D-A180-8CE1-80FA4BABAFF0}"/>
              </a:ext>
            </a:extLst>
          </p:cNvPr>
          <p:cNvSpPr txBox="1">
            <a:spLocks/>
          </p:cNvSpPr>
          <p:nvPr/>
        </p:nvSpPr>
        <p:spPr>
          <a:xfrm>
            <a:off x="870857" y="2837989"/>
            <a:ext cx="10515600" cy="941101"/>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700" dirty="0"/>
          </a:p>
          <a:p>
            <a:pPr marL="0" indent="0" algn="ctr">
              <a:buNone/>
            </a:pPr>
            <a:r>
              <a:rPr lang="en-US" sz="2800" b="1" dirty="0"/>
              <a:t>Emptiness of SDTAs </a:t>
            </a:r>
            <a:r>
              <a:rPr lang="en-US" sz="2800" b="1" dirty="0">
                <a:sym typeface="Wingdings" pitchFamily="2" charset="2"/>
              </a:rPr>
              <a:t> (un)satisfiability of CHC</a:t>
            </a:r>
            <a:endParaRPr lang="en-US" dirty="0"/>
          </a:p>
        </p:txBody>
      </p:sp>
      <p:pic>
        <p:nvPicPr>
          <p:cNvPr id="12" name="Picture 11" descr="Text, letter&#10;&#10;Description automatically generated">
            <a:extLst>
              <a:ext uri="{FF2B5EF4-FFF2-40B4-BE49-F238E27FC236}">
                <a16:creationId xmlns:a16="http://schemas.microsoft.com/office/drawing/2014/main" id="{C79E24EA-B56C-B2F2-041D-347DA2920250}"/>
              </a:ext>
            </a:extLst>
          </p:cNvPr>
          <p:cNvPicPr>
            <a:picLocks noChangeAspect="1"/>
          </p:cNvPicPr>
          <p:nvPr/>
        </p:nvPicPr>
        <p:blipFill>
          <a:blip r:embed="rId3"/>
          <a:stretch>
            <a:fillRect/>
          </a:stretch>
        </p:blipFill>
        <p:spPr>
          <a:xfrm>
            <a:off x="3559628" y="3909844"/>
            <a:ext cx="5705022" cy="2561739"/>
          </a:xfrm>
          <a:prstGeom prst="rect">
            <a:avLst/>
          </a:prstGeom>
        </p:spPr>
      </p:pic>
      <p:sp>
        <p:nvSpPr>
          <p:cNvPr id="14" name="TextBox 13">
            <a:extLst>
              <a:ext uri="{FF2B5EF4-FFF2-40B4-BE49-F238E27FC236}">
                <a16:creationId xmlns:a16="http://schemas.microsoft.com/office/drawing/2014/main" id="{81FB7893-EFA0-D17D-620F-AD16DF4EA40C}"/>
              </a:ext>
            </a:extLst>
          </p:cNvPr>
          <p:cNvSpPr txBox="1"/>
          <p:nvPr/>
        </p:nvSpPr>
        <p:spPr>
          <a:xfrm>
            <a:off x="805543" y="2462982"/>
            <a:ext cx="10864395" cy="369332"/>
          </a:xfrm>
          <a:prstGeom prst="rect">
            <a:avLst/>
          </a:prstGeom>
          <a:noFill/>
        </p:spPr>
        <p:txBody>
          <a:bodyPr wrap="square">
            <a:spAutoFit/>
          </a:bodyPr>
          <a:lstStyle/>
          <a:p>
            <a:pPr marL="0" marR="0" algn="l">
              <a:spcBef>
                <a:spcPts val="300"/>
              </a:spcBef>
              <a:spcAft>
                <a:spcPts val="100"/>
              </a:spcAft>
            </a:pPr>
            <a:r>
              <a:rPr lang="en-GB" sz="1800" b="1" i="0" dirty="0">
                <a:solidFill>
                  <a:schemeClr val="accent1">
                    <a:lumMod val="75000"/>
                  </a:schemeClr>
                </a:solidFill>
                <a:effectLst/>
                <a:latin typeface="Arial" panose="020B0604020202020204" pitchFamily="34" charset="0"/>
              </a:rPr>
              <a:t>INVITED TALK TOMORROW: </a:t>
            </a:r>
            <a:r>
              <a:rPr lang="en-GB" sz="1800" b="1" i="1" dirty="0">
                <a:solidFill>
                  <a:schemeClr val="accent1">
                    <a:lumMod val="75000"/>
                  </a:schemeClr>
                </a:solidFill>
                <a:effectLst/>
                <a:latin typeface="Arial" panose="020B0604020202020204" pitchFamily="34" charset="0"/>
              </a:rPr>
              <a:t>Program Verification with Constrained Horn Clauses</a:t>
            </a:r>
            <a:r>
              <a:rPr lang="en-GB" sz="1800" b="1" i="0" dirty="0">
                <a:solidFill>
                  <a:schemeClr val="accent1">
                    <a:lumMod val="75000"/>
                  </a:schemeClr>
                </a:solidFill>
                <a:effectLst/>
                <a:latin typeface="Arial" panose="020B0604020202020204" pitchFamily="34" charset="0"/>
              </a:rPr>
              <a:t> (Arie </a:t>
            </a:r>
            <a:r>
              <a:rPr lang="en-GB" sz="1800" b="1" i="0" dirty="0" err="1">
                <a:solidFill>
                  <a:schemeClr val="accent1">
                    <a:lumMod val="75000"/>
                  </a:schemeClr>
                </a:solidFill>
                <a:effectLst/>
                <a:latin typeface="Arial" panose="020B0604020202020204" pitchFamily="34" charset="0"/>
              </a:rPr>
              <a:t>Gurfinkel</a:t>
            </a:r>
            <a:r>
              <a:rPr lang="en-GB" sz="1800" b="1" i="0" dirty="0">
                <a:solidFill>
                  <a:schemeClr val="accent1">
                    <a:lumMod val="75000"/>
                  </a:schemeClr>
                </a:solidFill>
                <a:effectLst/>
                <a:latin typeface="Arial" panose="020B0604020202020204" pitchFamily="34" charset="0"/>
              </a:rPr>
              <a:t>)</a:t>
            </a:r>
          </a:p>
        </p:txBody>
      </p:sp>
    </p:spTree>
    <p:extLst>
      <p:ext uri="{BB962C8B-B14F-4D97-AF65-F5344CB8AC3E}">
        <p14:creationId xmlns:p14="http://schemas.microsoft.com/office/powerpoint/2010/main" val="2707210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MSO-D sat </a:t>
            </a:r>
            <a:r>
              <a:rPr lang="en-US" sz="3600" b="1" dirty="0">
                <a:latin typeface="Copperplate" panose="02000504000000020004" pitchFamily="2" charset="77"/>
                <a:sym typeface="Wingdings" pitchFamily="2" charset="2"/>
              </a:rPr>
              <a:t> </a:t>
            </a:r>
            <a:r>
              <a:rPr lang="en-US" sz="3600" b="1" dirty="0">
                <a:latin typeface="Copperplate" panose="02000504000000020004" pitchFamily="2" charset="77"/>
              </a:rPr>
              <a:t>Emptiness of SDTAs</a:t>
            </a:r>
          </a:p>
        </p:txBody>
      </p:sp>
      <p:sp>
        <p:nvSpPr>
          <p:cNvPr id="6" name="Content Placeholder 2">
            <a:extLst>
              <a:ext uri="{FF2B5EF4-FFF2-40B4-BE49-F238E27FC236}">
                <a16:creationId xmlns:a16="http://schemas.microsoft.com/office/drawing/2014/main" id="{2BA4F876-408A-52E0-86F4-A2366029B08A}"/>
              </a:ext>
            </a:extLst>
          </p:cNvPr>
          <p:cNvSpPr txBox="1">
            <a:spLocks/>
          </p:cNvSpPr>
          <p:nvPr/>
        </p:nvSpPr>
        <p:spPr>
          <a:xfrm>
            <a:off x="838200" y="1281333"/>
            <a:ext cx="10515600" cy="941101"/>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700" dirty="0"/>
          </a:p>
          <a:p>
            <a:pPr marL="0" indent="0" algn="ctr">
              <a:buNone/>
            </a:pPr>
            <a:r>
              <a:rPr lang="en-US" dirty="0"/>
              <a:t>We give an effective reduction when the formula is of the form</a:t>
            </a:r>
          </a:p>
        </p:txBody>
      </p:sp>
      <p:pic>
        <p:nvPicPr>
          <p:cNvPr id="4" name="Picture 3" descr="Text&#10;&#10;Description automatically generated">
            <a:extLst>
              <a:ext uri="{FF2B5EF4-FFF2-40B4-BE49-F238E27FC236}">
                <a16:creationId xmlns:a16="http://schemas.microsoft.com/office/drawing/2014/main" id="{C4F8850A-C828-0A42-49CF-1F5163B01761}"/>
              </a:ext>
            </a:extLst>
          </p:cNvPr>
          <p:cNvPicPr>
            <a:picLocks noChangeAspect="1"/>
          </p:cNvPicPr>
          <p:nvPr/>
        </p:nvPicPr>
        <p:blipFill>
          <a:blip r:embed="rId3"/>
          <a:stretch>
            <a:fillRect/>
          </a:stretch>
        </p:blipFill>
        <p:spPr>
          <a:xfrm>
            <a:off x="718452" y="3055054"/>
            <a:ext cx="4775200" cy="1714500"/>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9EFD06A1-EAA6-5FCB-B311-9FB319A2D42C}"/>
                  </a:ext>
                </a:extLst>
              </p:cNvPr>
              <p:cNvSpPr txBox="1">
                <a:spLocks/>
              </p:cNvSpPr>
              <p:nvPr/>
            </p:nvSpPr>
            <p:spPr>
              <a:xfrm>
                <a:off x="5823862" y="2761138"/>
                <a:ext cx="5823857" cy="2630011"/>
              </a:xfrm>
              <a:prstGeom prst="rect">
                <a:avLst/>
              </a:prstGeom>
              <a:solidFill>
                <a:schemeClr val="bg1">
                  <a:lumMod val="8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600" dirty="0"/>
              </a:p>
              <a:p>
                <a:pPr marL="0" indent="0" algn="ctr">
                  <a:buFont typeface="Arial" panose="020B0604020202020204" pitchFamily="34" charset="0"/>
                  <a:buNone/>
                </a:pPr>
                <a:endParaRPr lang="en-US" sz="600" dirty="0"/>
              </a:p>
              <a:p>
                <a:pPr marL="0" indent="0">
                  <a:buNone/>
                </a:pPr>
                <a14:m>
                  <m:oMath xmlns:m="http://schemas.openxmlformats.org/officeDocument/2006/math">
                    <m:r>
                      <a:rPr lang="en-GB" sz="2400" b="1" i="1" dirty="0" smtClean="0">
                        <a:effectLst/>
                        <a:latin typeface="Cambria Math" panose="02040503050406030204" pitchFamily="18" charset="0"/>
                        <a:ea typeface="Cambria Math" panose="02040503050406030204" pitchFamily="18" charset="0"/>
                      </a:rPr>
                      <m:t>𝝋</m:t>
                    </m:r>
                  </m:oMath>
                </a14:m>
                <a:r>
                  <a:rPr lang="el-GR" sz="2400" b="1" dirty="0">
                    <a:effectLst/>
                    <a:latin typeface="CMMI10"/>
                  </a:rPr>
                  <a:t> </a:t>
                </a:r>
                <a:r>
                  <a:rPr lang="en-GB" sz="2400" b="1" dirty="0">
                    <a:effectLst/>
                    <a:latin typeface="CMMI10"/>
                  </a:rPr>
                  <a:t>can have </a:t>
                </a:r>
                <a:r>
                  <a:rPr lang="en-GB" sz="2400" b="1" dirty="0">
                    <a:latin typeface="CMR10"/>
                  </a:rPr>
                  <a:t>a</a:t>
                </a:r>
                <a:r>
                  <a:rPr lang="en-GB" sz="2400" b="1" dirty="0">
                    <a:effectLst/>
                    <a:latin typeface="CMR10"/>
                  </a:rPr>
                  <a:t>dditional quantifiers </a:t>
                </a:r>
              </a:p>
              <a:p>
                <a:pPr marL="0" indent="0">
                  <a:buNone/>
                </a:pPr>
                <a:endParaRPr lang="en-GB" sz="1200" dirty="0">
                  <a:effectLst/>
                  <a:latin typeface="CMR10"/>
                </a:endParaRPr>
              </a:p>
              <a:p>
                <a:pPr marL="0" indent="0">
                  <a:buNone/>
                </a:pPr>
                <a:r>
                  <a:rPr lang="en-GB" sz="2400" b="1" dirty="0">
                    <a:latin typeface="CMR10"/>
                  </a:rPr>
                  <a:t>D</a:t>
                </a:r>
                <a:r>
                  <a:rPr lang="en-GB" sz="2400" b="1" dirty="0">
                    <a:effectLst/>
                    <a:latin typeface="CMR10"/>
                  </a:rPr>
                  <a:t>ata constraints can be either</a:t>
                </a:r>
              </a:p>
              <a:p>
                <a:pPr lvl="1"/>
                <a:r>
                  <a:rPr lang="en-GB" sz="2600" b="1" dirty="0">
                    <a:latin typeface="CMR10"/>
                  </a:rPr>
                  <a:t>unary</a:t>
                </a:r>
                <a:r>
                  <a:rPr lang="en-GB" sz="2600" dirty="0">
                    <a:latin typeface="CMR10"/>
                  </a:rPr>
                  <a:t>       or </a:t>
                </a:r>
                <a:r>
                  <a:rPr lang="en-GB" sz="2200" dirty="0">
                    <a:latin typeface="CMR10"/>
                  </a:rPr>
                  <a:t>     </a:t>
                </a:r>
              </a:p>
              <a:p>
                <a:pPr lvl="1"/>
                <a:r>
                  <a:rPr lang="en-GB" sz="2600" b="1" i="1" dirty="0">
                    <a:solidFill>
                      <a:schemeClr val="tx1"/>
                    </a:solidFill>
                    <a:latin typeface="Times New Roman" panose="02020603050405020304" pitchFamily="18" charset="0"/>
                    <a:cs typeface="Times New Roman" panose="02020603050405020304" pitchFamily="18" charset="0"/>
                  </a:rPr>
                  <a:t>r</a:t>
                </a:r>
                <a:r>
                  <a:rPr lang="en-GB" sz="1100" b="1" i="1" dirty="0">
                    <a:solidFill>
                      <a:schemeClr val="tx1"/>
                    </a:solidFill>
                    <a:latin typeface="Times New Roman" panose="02020603050405020304" pitchFamily="18" charset="0"/>
                    <a:cs typeface="Times New Roman" panose="02020603050405020304" pitchFamily="18" charset="0"/>
                  </a:rPr>
                  <a:t> </a:t>
                </a:r>
                <a:r>
                  <a:rPr lang="en-GB" sz="2600" b="1" dirty="0">
                    <a:solidFill>
                      <a:schemeClr val="tx1"/>
                    </a:solidFill>
                    <a:latin typeface="Times New Roman" panose="02020603050405020304" pitchFamily="18" charset="0"/>
                    <a:cs typeface="Times New Roman" panose="02020603050405020304" pitchFamily="18" charset="0"/>
                  </a:rPr>
                  <a:t>(</a:t>
                </a:r>
                <a:r>
                  <a:rPr lang="en-GB" sz="26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GB" sz="2600" b="1" i="1" dirty="0" smtClean="0">
                            <a:solidFill>
                              <a:schemeClr val="tx1"/>
                            </a:solidFill>
                            <a:latin typeface="Cambria Math" panose="02040503050406030204" pitchFamily="18" charset="0"/>
                            <a:cs typeface="Times New Roman" panose="02020603050405020304" pitchFamily="18" charset="0"/>
                          </a:rPr>
                        </m:ctrlPr>
                      </m:accPr>
                      <m:e>
                        <m:r>
                          <a:rPr lang="en-GB" sz="2600" b="1" i="1" dirty="0" smtClean="0">
                            <a:solidFill>
                              <a:schemeClr val="tx1"/>
                            </a:solidFill>
                            <a:latin typeface="Cambria Math" panose="02040503050406030204" pitchFamily="18" charset="0"/>
                            <a:cs typeface="Times New Roman" panose="02020603050405020304" pitchFamily="18" charset="0"/>
                          </a:rPr>
                          <m:t>𝒙</m:t>
                        </m:r>
                      </m:e>
                    </m:acc>
                  </m:oMath>
                </a14:m>
                <a:r>
                  <a:rPr lang="en-GB" sz="2600" b="1" i="1" dirty="0">
                    <a:solidFill>
                      <a:schemeClr val="tx1"/>
                    </a:solidFill>
                    <a:latin typeface="Times New Roman" panose="02020603050405020304" pitchFamily="18" charset="0"/>
                    <a:cs typeface="Times New Roman" panose="02020603050405020304" pitchFamily="18" charset="0"/>
                  </a:rPr>
                  <a:t> , </a:t>
                </a:r>
                <a:r>
                  <a:rPr lang="en-GB" sz="2600" b="1" i="1" dirty="0" err="1">
                    <a:solidFill>
                      <a:schemeClr val="tx1"/>
                    </a:solidFill>
                    <a:latin typeface="Times New Roman" panose="02020603050405020304" pitchFamily="18" charset="0"/>
                    <a:cs typeface="Times New Roman" panose="02020603050405020304" pitchFamily="18" charset="0"/>
                  </a:rPr>
                  <a:t>y</a:t>
                </a:r>
                <a:r>
                  <a:rPr lang="en-GB" sz="2600" b="1" i="1" baseline="-25000" dirty="0" err="1">
                    <a:latin typeface="Times New Roman" panose="02020603050405020304" pitchFamily="18" charset="0"/>
                    <a:cs typeface="Times New Roman" panose="02020603050405020304" pitchFamily="18" charset="0"/>
                  </a:rPr>
                  <a:t>j</a:t>
                </a:r>
                <a:r>
                  <a:rPr lang="en-GB" sz="2600" b="1" i="1" dirty="0">
                    <a:solidFill>
                      <a:schemeClr val="tx1"/>
                    </a:solidFill>
                    <a:latin typeface="Times New Roman" panose="02020603050405020304" pitchFamily="18" charset="0"/>
                    <a:cs typeface="Times New Roman" panose="02020603050405020304" pitchFamily="18" charset="0"/>
                  </a:rPr>
                  <a:t> </a:t>
                </a:r>
                <a:r>
                  <a:rPr lang="en-GB" sz="2600" b="1" dirty="0">
                    <a:solidFill>
                      <a:schemeClr val="tx1"/>
                    </a:solidFill>
                    <a:latin typeface="Times New Roman" panose="02020603050405020304" pitchFamily="18" charset="0"/>
                    <a:cs typeface="Times New Roman" panose="02020603050405020304" pitchFamily="18" charset="0"/>
                  </a:rPr>
                  <a:t>)</a:t>
                </a:r>
                <a:endParaRPr lang="en-GB" sz="2600" dirty="0"/>
              </a:p>
              <a:p>
                <a:pPr lvl="1"/>
                <a:endParaRPr lang="en-GB" sz="2600" dirty="0">
                  <a:latin typeface="CMR10"/>
                </a:endParaRPr>
              </a:p>
              <a:p>
                <a:pPr lvl="1"/>
                <a:endParaRPr lang="en-GB" dirty="0"/>
              </a:p>
            </p:txBody>
          </p:sp>
        </mc:Choice>
        <mc:Fallback xmlns="">
          <p:sp>
            <p:nvSpPr>
              <p:cNvPr id="7" name="Content Placeholder 2">
                <a:extLst>
                  <a:ext uri="{FF2B5EF4-FFF2-40B4-BE49-F238E27FC236}">
                    <a16:creationId xmlns:a16="http://schemas.microsoft.com/office/drawing/2014/main" id="{9EFD06A1-EAA6-5FCB-B311-9FB319A2D42C}"/>
                  </a:ext>
                </a:extLst>
              </p:cNvPr>
              <p:cNvSpPr txBox="1">
                <a:spLocks noRot="1" noChangeAspect="1" noMove="1" noResize="1" noEditPoints="1" noAdjustHandles="1" noChangeArrowheads="1" noChangeShapeType="1" noTextEdit="1"/>
              </p:cNvSpPr>
              <p:nvPr/>
            </p:nvSpPr>
            <p:spPr>
              <a:xfrm>
                <a:off x="5823862" y="2761138"/>
                <a:ext cx="5823857" cy="2630011"/>
              </a:xfrm>
              <a:prstGeom prst="rect">
                <a:avLst/>
              </a:prstGeom>
              <a:blipFill>
                <a:blip r:embed="rId4"/>
                <a:stretch>
                  <a:fillRect l="-152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5E9B659-27F1-2827-76D9-7167B13F62A9}"/>
              </a:ext>
            </a:extLst>
          </p:cNvPr>
          <p:cNvSpPr txBox="1"/>
          <p:nvPr/>
        </p:nvSpPr>
        <p:spPr>
          <a:xfrm>
            <a:off x="1687285" y="5777916"/>
            <a:ext cx="8580747" cy="1200329"/>
          </a:xfrm>
          <a:prstGeom prst="rect">
            <a:avLst/>
          </a:prstGeom>
          <a:noFill/>
        </p:spPr>
        <p:txBody>
          <a:bodyPr wrap="none" rtlCol="0">
            <a:spAutoFit/>
          </a:bodyPr>
          <a:lstStyle/>
          <a:p>
            <a:r>
              <a:rPr lang="en-GB" sz="1800" dirty="0">
                <a:solidFill>
                  <a:srgbClr val="002060"/>
                </a:solidFill>
                <a:effectLst/>
                <a:latin typeface="CMR9"/>
              </a:rPr>
              <a:t>D’Antoni, </a:t>
            </a:r>
            <a:r>
              <a:rPr lang="en-GB" sz="1800" dirty="0" err="1">
                <a:solidFill>
                  <a:srgbClr val="002060"/>
                </a:solidFill>
                <a:effectLst/>
                <a:latin typeface="CMR9"/>
              </a:rPr>
              <a:t>Veanes</a:t>
            </a:r>
            <a:r>
              <a:rPr lang="en-GB" sz="1800" dirty="0">
                <a:solidFill>
                  <a:srgbClr val="002060"/>
                </a:solidFill>
                <a:effectLst/>
                <a:latin typeface="CMR9"/>
              </a:rPr>
              <a:t> :  </a:t>
            </a:r>
            <a:r>
              <a:rPr lang="en-GB" sz="1800" b="1" i="1" dirty="0">
                <a:solidFill>
                  <a:srgbClr val="002060"/>
                </a:solidFill>
                <a:effectLst/>
                <a:latin typeface="CMR9"/>
              </a:rPr>
              <a:t>Monadic second-order logic on finite sequences</a:t>
            </a:r>
            <a:r>
              <a:rPr lang="en-GB" i="1" dirty="0">
                <a:solidFill>
                  <a:srgbClr val="002060"/>
                </a:solidFill>
                <a:latin typeface="CMR9"/>
              </a:rPr>
              <a:t>  </a:t>
            </a:r>
            <a:r>
              <a:rPr lang="en-GB" sz="1800" dirty="0">
                <a:solidFill>
                  <a:srgbClr val="002060"/>
                </a:solidFill>
                <a:effectLst/>
                <a:latin typeface="CMR9"/>
              </a:rPr>
              <a:t>POPL 2017</a:t>
            </a:r>
          </a:p>
          <a:p>
            <a:r>
              <a:rPr lang="en-GB" dirty="0">
                <a:solidFill>
                  <a:srgbClr val="002060"/>
                </a:solidFill>
                <a:latin typeface="CMR9"/>
              </a:rPr>
              <a:t>                               :  </a:t>
            </a:r>
            <a:r>
              <a:rPr lang="en-GB" sz="1800" b="1" i="1" dirty="0">
                <a:solidFill>
                  <a:srgbClr val="002060"/>
                </a:solidFill>
                <a:effectLst/>
                <a:latin typeface="CMR9"/>
              </a:rPr>
              <a:t>Automata modulo theories</a:t>
            </a:r>
            <a:r>
              <a:rPr lang="en-GB" i="1" dirty="0">
                <a:solidFill>
                  <a:srgbClr val="002060"/>
                </a:solidFill>
                <a:latin typeface="CMR9"/>
              </a:rPr>
              <a:t>                                       </a:t>
            </a:r>
            <a:r>
              <a:rPr lang="en-GB" sz="1800" dirty="0" err="1">
                <a:solidFill>
                  <a:srgbClr val="002060"/>
                </a:solidFill>
                <a:effectLst/>
                <a:latin typeface="CMR9"/>
              </a:rPr>
              <a:t>Commun</a:t>
            </a:r>
            <a:r>
              <a:rPr lang="en-GB" sz="1800" dirty="0">
                <a:solidFill>
                  <a:srgbClr val="002060"/>
                </a:solidFill>
                <a:effectLst/>
                <a:latin typeface="CMR9"/>
              </a:rPr>
              <a:t>. ACM 2021</a:t>
            </a:r>
          </a:p>
          <a:p>
            <a:r>
              <a:rPr lang="en-GB" sz="1800" dirty="0">
                <a:solidFill>
                  <a:srgbClr val="002060"/>
                </a:solidFill>
                <a:effectLst/>
                <a:latin typeface="CMR9"/>
              </a:rPr>
              <a:t> </a:t>
            </a:r>
          </a:p>
          <a:p>
            <a:endParaRPr lang="en-US" dirty="0">
              <a:solidFill>
                <a:srgbClr val="002060"/>
              </a:solidFill>
            </a:endParaRPr>
          </a:p>
        </p:txBody>
      </p:sp>
      <p:cxnSp>
        <p:nvCxnSpPr>
          <p:cNvPr id="13" name="Elbow Connector 12">
            <a:extLst>
              <a:ext uri="{FF2B5EF4-FFF2-40B4-BE49-F238E27FC236}">
                <a16:creationId xmlns:a16="http://schemas.microsoft.com/office/drawing/2014/main" id="{0C499FF2-BE66-4536-3B30-9E98AA3BD24E}"/>
              </a:ext>
            </a:extLst>
          </p:cNvPr>
          <p:cNvCxnSpPr>
            <a:cxnSpLocks/>
          </p:cNvCxnSpPr>
          <p:nvPr/>
        </p:nvCxnSpPr>
        <p:spPr>
          <a:xfrm rot="5400000" flipH="1" flipV="1">
            <a:off x="5103861" y="5084235"/>
            <a:ext cx="1260000" cy="180000"/>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163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Implementation</a:t>
            </a:r>
          </a:p>
        </p:txBody>
      </p:sp>
      <p:pic>
        <p:nvPicPr>
          <p:cNvPr id="9" name="Picture 8" descr="Diagram&#10;&#10;Description automatically generated">
            <a:extLst>
              <a:ext uri="{FF2B5EF4-FFF2-40B4-BE49-F238E27FC236}">
                <a16:creationId xmlns:a16="http://schemas.microsoft.com/office/drawing/2014/main" id="{94E920EA-5F23-D2A4-8729-E7A337FEA376}"/>
              </a:ext>
            </a:extLst>
          </p:cNvPr>
          <p:cNvPicPr>
            <a:picLocks noChangeAspect="1"/>
          </p:cNvPicPr>
          <p:nvPr/>
        </p:nvPicPr>
        <p:blipFill>
          <a:blip r:embed="rId3"/>
          <a:stretch>
            <a:fillRect/>
          </a:stretch>
        </p:blipFill>
        <p:spPr>
          <a:xfrm>
            <a:off x="0" y="2841123"/>
            <a:ext cx="12192000" cy="2068364"/>
          </a:xfrm>
          <a:prstGeom prst="rect">
            <a:avLst/>
          </a:prstGeom>
        </p:spPr>
      </p:pic>
      <p:sp>
        <p:nvSpPr>
          <p:cNvPr id="10" name="Content Placeholder 2">
            <a:extLst>
              <a:ext uri="{FF2B5EF4-FFF2-40B4-BE49-F238E27FC236}">
                <a16:creationId xmlns:a16="http://schemas.microsoft.com/office/drawing/2014/main" id="{49806ECF-4DDD-F008-F4B8-FE1B6F6696C5}"/>
              </a:ext>
            </a:extLst>
          </p:cNvPr>
          <p:cNvSpPr txBox="1">
            <a:spLocks/>
          </p:cNvSpPr>
          <p:nvPr/>
        </p:nvSpPr>
        <p:spPr>
          <a:xfrm>
            <a:off x="0" y="2348135"/>
            <a:ext cx="12192000" cy="503999"/>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Architecture of the prototype tool</a:t>
            </a:r>
          </a:p>
        </p:txBody>
      </p:sp>
      <p:sp>
        <p:nvSpPr>
          <p:cNvPr id="11" name="TextBox 10">
            <a:extLst>
              <a:ext uri="{FF2B5EF4-FFF2-40B4-BE49-F238E27FC236}">
                <a16:creationId xmlns:a16="http://schemas.microsoft.com/office/drawing/2014/main" id="{634BCF3A-7D51-A08C-9868-039F511CAA1D}"/>
              </a:ext>
            </a:extLst>
          </p:cNvPr>
          <p:cNvSpPr txBox="1"/>
          <p:nvPr/>
        </p:nvSpPr>
        <p:spPr>
          <a:xfrm>
            <a:off x="9959235" y="3826734"/>
            <a:ext cx="1644937" cy="369332"/>
          </a:xfrm>
          <a:prstGeom prst="rect">
            <a:avLst/>
          </a:prstGeom>
          <a:noFill/>
        </p:spPr>
        <p:txBody>
          <a:bodyPr wrap="none" rtlCol="0">
            <a:spAutoFit/>
          </a:bodyPr>
          <a:lstStyle/>
          <a:p>
            <a:r>
              <a:rPr lang="en-US" dirty="0"/>
              <a:t>Z3 by Microsoft</a:t>
            </a:r>
          </a:p>
        </p:txBody>
      </p:sp>
    </p:spTree>
    <p:extLst>
      <p:ext uri="{BB962C8B-B14F-4D97-AF65-F5344CB8AC3E}">
        <p14:creationId xmlns:p14="http://schemas.microsoft.com/office/powerpoint/2010/main" val="1397265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Experiments</a:t>
            </a:r>
          </a:p>
        </p:txBody>
      </p:sp>
      <p:pic>
        <p:nvPicPr>
          <p:cNvPr id="14" name="Picture 13" descr="Table&#10;&#10;Description automatically generated">
            <a:extLst>
              <a:ext uri="{FF2B5EF4-FFF2-40B4-BE49-F238E27FC236}">
                <a16:creationId xmlns:a16="http://schemas.microsoft.com/office/drawing/2014/main" id="{4F1C26F9-E8FB-87FF-33FE-C79A7ABB4A67}"/>
              </a:ext>
            </a:extLst>
          </p:cNvPr>
          <p:cNvPicPr>
            <a:picLocks noChangeAspect="1"/>
          </p:cNvPicPr>
          <p:nvPr/>
        </p:nvPicPr>
        <p:blipFill>
          <a:blip r:embed="rId3"/>
          <a:stretch>
            <a:fillRect/>
          </a:stretch>
        </p:blipFill>
        <p:spPr>
          <a:xfrm>
            <a:off x="10888" y="1240550"/>
            <a:ext cx="12192000" cy="3494740"/>
          </a:xfrm>
          <a:prstGeom prst="rect">
            <a:avLst/>
          </a:prstGeom>
        </p:spPr>
      </p:pic>
      <p:sp>
        <p:nvSpPr>
          <p:cNvPr id="3" name="TextBox 2">
            <a:extLst>
              <a:ext uri="{FF2B5EF4-FFF2-40B4-BE49-F238E27FC236}">
                <a16:creationId xmlns:a16="http://schemas.microsoft.com/office/drawing/2014/main" id="{CC6ECC97-6704-0690-8A46-90A5CA65C569}"/>
              </a:ext>
            </a:extLst>
          </p:cNvPr>
          <p:cNvSpPr txBox="1"/>
          <p:nvPr/>
        </p:nvSpPr>
        <p:spPr>
          <a:xfrm>
            <a:off x="2095184" y="5737163"/>
            <a:ext cx="9476377" cy="707886"/>
          </a:xfrm>
          <a:prstGeom prst="rect">
            <a:avLst/>
          </a:prstGeom>
          <a:noFill/>
        </p:spPr>
        <p:txBody>
          <a:bodyPr wrap="none" rtlCol="0">
            <a:spAutoFit/>
          </a:bodyPr>
          <a:lstStyle/>
          <a:p>
            <a:r>
              <a:rPr lang="en-GB" sz="2000" dirty="0"/>
              <a:t>In full BST (internal nodes have both children), </a:t>
            </a:r>
          </a:p>
          <a:p>
            <a:r>
              <a:rPr lang="en-GB" sz="2000" dirty="0"/>
              <a:t>                        the successor of an internal node is not the left-most leaf in its right subtree</a:t>
            </a:r>
            <a:endParaRPr lang="en-US" sz="2000" dirty="0"/>
          </a:p>
        </p:txBody>
      </p:sp>
      <p:cxnSp>
        <p:nvCxnSpPr>
          <p:cNvPr id="5" name="Straight Connector 4">
            <a:extLst>
              <a:ext uri="{FF2B5EF4-FFF2-40B4-BE49-F238E27FC236}">
                <a16:creationId xmlns:a16="http://schemas.microsoft.com/office/drawing/2014/main" id="{69273606-5AC5-6128-92A7-D670255C97A3}"/>
              </a:ext>
            </a:extLst>
          </p:cNvPr>
          <p:cNvCxnSpPr>
            <a:cxnSpLocks/>
          </p:cNvCxnSpPr>
          <p:nvPr/>
        </p:nvCxnSpPr>
        <p:spPr>
          <a:xfrm>
            <a:off x="2013858" y="2362200"/>
            <a:ext cx="0" cy="3559629"/>
          </a:xfrm>
          <a:prstGeom prst="line">
            <a:avLst/>
          </a:prstGeom>
          <a:ln w="4445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DD0B70-949E-9067-BF6A-1959869E08C1}"/>
              </a:ext>
            </a:extLst>
          </p:cNvPr>
          <p:cNvCxnSpPr>
            <a:cxnSpLocks/>
          </p:cNvCxnSpPr>
          <p:nvPr/>
        </p:nvCxnSpPr>
        <p:spPr>
          <a:xfrm>
            <a:off x="2329544" y="1991666"/>
            <a:ext cx="0" cy="3312000"/>
          </a:xfrm>
          <a:prstGeom prst="line">
            <a:avLst/>
          </a:prstGeom>
          <a:ln w="4445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3B2530-E936-BCBC-ACD9-7FD697F4B5E1}"/>
              </a:ext>
            </a:extLst>
          </p:cNvPr>
          <p:cNvSpPr txBox="1"/>
          <p:nvPr/>
        </p:nvSpPr>
        <p:spPr>
          <a:xfrm>
            <a:off x="2435679" y="5119000"/>
            <a:ext cx="8266174" cy="400110"/>
          </a:xfrm>
          <a:prstGeom prst="rect">
            <a:avLst/>
          </a:prstGeom>
          <a:noFill/>
        </p:spPr>
        <p:txBody>
          <a:bodyPr wrap="none" rtlCol="0">
            <a:spAutoFit/>
          </a:bodyPr>
          <a:lstStyle/>
          <a:p>
            <a:r>
              <a:rPr lang="en-GB" sz="2000" dirty="0">
                <a:latin typeface="CMR10"/>
              </a:rPr>
              <a:t>T</a:t>
            </a:r>
            <a:r>
              <a:rPr lang="en-GB" sz="2000" dirty="0">
                <a:effectLst/>
                <a:latin typeface="CMR10"/>
              </a:rPr>
              <a:t>here exists an internal node whose black height is less than half of its height </a:t>
            </a:r>
            <a:endParaRPr lang="en-GB" sz="2000" dirty="0"/>
          </a:p>
        </p:txBody>
      </p:sp>
    </p:spTree>
    <p:extLst>
      <p:ext uri="{BB962C8B-B14F-4D97-AF65-F5344CB8AC3E}">
        <p14:creationId xmlns:p14="http://schemas.microsoft.com/office/powerpoint/2010/main" val="22334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AE3AB77-CFA1-3808-1744-EC5A42FBCE19}"/>
              </a:ext>
            </a:extLst>
          </p:cNvPr>
          <p:cNvSpPr>
            <a:spLocks noGrp="1"/>
          </p:cNvSpPr>
          <p:nvPr>
            <p:ph idx="1"/>
          </p:nvPr>
        </p:nvSpPr>
        <p:spPr>
          <a:xfrm>
            <a:off x="827314" y="3375719"/>
            <a:ext cx="10656000" cy="3240000"/>
          </a:xfrm>
          <a:solidFill>
            <a:schemeClr val="bg1">
              <a:lumMod val="85000"/>
            </a:schemeClr>
          </a:solidFill>
        </p:spPr>
        <p:txBody>
          <a:bodyPr>
            <a:noAutofit/>
          </a:bodyPr>
          <a:lstStyle/>
          <a:p>
            <a:pPr marL="0" indent="0">
              <a:buNone/>
            </a:pPr>
            <a:r>
              <a:rPr lang="en-US" sz="3600" b="1" dirty="0">
                <a:latin typeface="Copperplate" panose="02000504000000020004" pitchFamily="2" charset="77"/>
              </a:rPr>
              <a:t>Future Directions</a:t>
            </a:r>
            <a:endParaRPr lang="en-GB" sz="3600" dirty="0"/>
          </a:p>
          <a:p>
            <a:r>
              <a:rPr lang="en-GB" sz="2400" dirty="0"/>
              <a:t>SDTAs:</a:t>
            </a:r>
            <a:r>
              <a:rPr lang="en-GB" sz="1800" dirty="0"/>
              <a:t>  closure properties,  decision problems through CHCs … </a:t>
            </a:r>
            <a:endParaRPr lang="en-GB" sz="2400" dirty="0"/>
          </a:p>
          <a:p>
            <a:r>
              <a:rPr lang="en-GB" sz="2400" dirty="0"/>
              <a:t>Handling of larger MSO-D fragments</a:t>
            </a:r>
          </a:p>
          <a:p>
            <a:r>
              <a:rPr lang="en-GB" sz="2400" dirty="0"/>
              <a:t>Reasoning about data-manipulating programs</a:t>
            </a:r>
          </a:p>
          <a:p>
            <a:r>
              <a:rPr lang="en-GB" sz="2400" dirty="0"/>
              <a:t>Extension of </a:t>
            </a:r>
            <a:r>
              <a:rPr lang="en-GB" sz="2400" dirty="0" err="1"/>
              <a:t>Courcelle's</a:t>
            </a:r>
            <a:r>
              <a:rPr lang="en-GB" sz="2400" dirty="0"/>
              <a:t> theorem</a:t>
            </a:r>
          </a:p>
          <a:p>
            <a:r>
              <a:rPr lang="en-GB" sz="2400" dirty="0"/>
              <a:t>Infinite data trees, symbolic reachability games, </a:t>
            </a:r>
          </a:p>
          <a:p>
            <a:r>
              <a:rPr lang="en-GB" sz="2400" dirty="0"/>
              <a:t>…</a:t>
            </a:r>
          </a:p>
        </p:txBody>
      </p:sp>
      <p:sp>
        <p:nvSpPr>
          <p:cNvPr id="9" name="Content Placeholder 2">
            <a:extLst>
              <a:ext uri="{FF2B5EF4-FFF2-40B4-BE49-F238E27FC236}">
                <a16:creationId xmlns:a16="http://schemas.microsoft.com/office/drawing/2014/main" id="{54B50ABF-80F4-AAD7-6EF6-C64F67E8A507}"/>
              </a:ext>
            </a:extLst>
          </p:cNvPr>
          <p:cNvSpPr txBox="1">
            <a:spLocks/>
          </p:cNvSpPr>
          <p:nvPr/>
        </p:nvSpPr>
        <p:spPr>
          <a:xfrm>
            <a:off x="827314" y="247732"/>
            <a:ext cx="10656000" cy="2988000"/>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900" b="1" dirty="0">
                <a:latin typeface="Copperplate" panose="02000504000000020004" pitchFamily="2" charset="77"/>
              </a:rPr>
              <a:t>Conclusion</a:t>
            </a:r>
            <a:endParaRPr lang="en-US" sz="3900" b="1" dirty="0"/>
          </a:p>
          <a:p>
            <a:pPr marL="0" indent="0">
              <a:buFont typeface="Arial" panose="020B0604020202020204" pitchFamily="34" charset="0"/>
              <a:buNone/>
            </a:pPr>
            <a:r>
              <a:rPr lang="en-GB" b="1" dirty="0" err="1"/>
              <a:t>Mso</a:t>
            </a:r>
            <a:r>
              <a:rPr lang="en-GB" b="1" dirty="0"/>
              <a:t>-D</a:t>
            </a:r>
            <a:r>
              <a:rPr lang="en-GB" dirty="0"/>
              <a:t> as an extension of </a:t>
            </a:r>
            <a:r>
              <a:rPr lang="en-GB" dirty="0" err="1"/>
              <a:t>Mso</a:t>
            </a:r>
            <a:r>
              <a:rPr lang="en-GB" dirty="0"/>
              <a:t> on trees </a:t>
            </a:r>
          </a:p>
          <a:p>
            <a:pPr marL="0" indent="0">
              <a:buFont typeface="Arial" panose="020B0604020202020204" pitchFamily="34" charset="0"/>
              <a:buNone/>
            </a:pPr>
            <a:r>
              <a:rPr lang="en-GB" b="1" dirty="0"/>
              <a:t>SDTAs</a:t>
            </a:r>
            <a:r>
              <a:rPr lang="en-GB" dirty="0"/>
              <a:t> as extensions of FTAs </a:t>
            </a:r>
            <a:r>
              <a:rPr lang="en-GB" b="1" dirty="0"/>
              <a:t>for reasoning about data trees</a:t>
            </a:r>
          </a:p>
          <a:p>
            <a:r>
              <a:rPr lang="en-GB" sz="2400" dirty="0"/>
              <a:t>we use </a:t>
            </a:r>
            <a:r>
              <a:rPr lang="en-GB" sz="2400" b="1" dirty="0"/>
              <a:t>CHC solvers</a:t>
            </a:r>
            <a:r>
              <a:rPr lang="en-GB" sz="2400" dirty="0"/>
              <a:t> to deal with </a:t>
            </a:r>
            <a:r>
              <a:rPr lang="en-GB" sz="2400" b="1" dirty="0"/>
              <a:t>undecidability</a:t>
            </a:r>
          </a:p>
          <a:p>
            <a:pPr marL="0" indent="0">
              <a:buNone/>
            </a:pPr>
            <a:r>
              <a:rPr lang="en-GB" sz="2400" b="1" dirty="0"/>
              <a:t>Key Idea: Separating</a:t>
            </a:r>
            <a:r>
              <a:rPr lang="en-GB" sz="2400" dirty="0"/>
              <a:t> the </a:t>
            </a:r>
            <a:r>
              <a:rPr lang="en-GB" sz="2400" b="1" dirty="0"/>
              <a:t>structural properties</a:t>
            </a:r>
            <a:r>
              <a:rPr lang="en-GB" sz="2400" dirty="0"/>
              <a:t> of interest from the </a:t>
            </a:r>
            <a:r>
              <a:rPr lang="en-GB" sz="2400" b="1" dirty="0"/>
              <a:t>data constraints</a:t>
            </a:r>
            <a:r>
              <a:rPr lang="en-GB" sz="2400" dirty="0"/>
              <a:t> makes it easier to reason and solve challenging problems</a:t>
            </a:r>
          </a:p>
          <a:p>
            <a:pPr marL="0" indent="0">
              <a:buFont typeface="Arial" panose="020B0604020202020204" pitchFamily="34" charset="0"/>
              <a:buNone/>
            </a:pPr>
            <a:endParaRPr lang="en-GB" sz="900" dirty="0"/>
          </a:p>
        </p:txBody>
      </p:sp>
    </p:spTree>
    <p:extLst>
      <p:ext uri="{BB962C8B-B14F-4D97-AF65-F5344CB8AC3E}">
        <p14:creationId xmlns:p14="http://schemas.microsoft.com/office/powerpoint/2010/main" val="902936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2825296"/>
            <a:ext cx="11451770" cy="1325563"/>
          </a:xfrm>
        </p:spPr>
        <p:txBody>
          <a:bodyPr>
            <a:normAutofit/>
          </a:bodyPr>
          <a:lstStyle/>
          <a:p>
            <a:pPr algn="ctr"/>
            <a:r>
              <a:rPr lang="en-US" sz="6000" b="1" dirty="0">
                <a:latin typeface="Copperplate" panose="02000504000000020004" pitchFamily="2" charset="77"/>
              </a:rPr>
              <a:t>Thanks</a:t>
            </a:r>
          </a:p>
        </p:txBody>
      </p:sp>
    </p:spTree>
    <p:extLst>
      <p:ext uri="{BB962C8B-B14F-4D97-AF65-F5344CB8AC3E}">
        <p14:creationId xmlns:p14="http://schemas.microsoft.com/office/powerpoint/2010/main" val="3441949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r>
              <a:rPr lang="en-US" sz="3600" b="1" dirty="0">
                <a:latin typeface="Copperplate" panose="02000504000000020004" pitchFamily="2" charset="77"/>
              </a:rPr>
              <a:t>    MSO-D sat </a:t>
            </a:r>
            <a:r>
              <a:rPr lang="en-US" sz="3600" b="1" dirty="0">
                <a:latin typeface="Copperplate" panose="02000504000000020004" pitchFamily="2" charset="77"/>
                <a:sym typeface="Wingdings" pitchFamily="2" charset="2"/>
              </a:rPr>
              <a:t> </a:t>
            </a:r>
            <a:r>
              <a:rPr lang="en-US" sz="3600" b="1" dirty="0">
                <a:latin typeface="Copperplate" panose="02000504000000020004" pitchFamily="2" charset="77"/>
              </a:rPr>
              <a:t>Emptiness of SDTAs</a:t>
            </a:r>
          </a:p>
        </p:txBody>
      </p:sp>
      <p:pic>
        <p:nvPicPr>
          <p:cNvPr id="4" name="Picture 3" descr="Text&#10;&#10;Description automatically generated">
            <a:extLst>
              <a:ext uri="{FF2B5EF4-FFF2-40B4-BE49-F238E27FC236}">
                <a16:creationId xmlns:a16="http://schemas.microsoft.com/office/drawing/2014/main" id="{C4F8850A-C828-0A42-49CF-1F5163B01761}"/>
              </a:ext>
            </a:extLst>
          </p:cNvPr>
          <p:cNvPicPr>
            <a:picLocks noChangeAspect="1"/>
          </p:cNvPicPr>
          <p:nvPr/>
        </p:nvPicPr>
        <p:blipFill>
          <a:blip r:embed="rId5"/>
          <a:stretch>
            <a:fillRect/>
          </a:stretch>
        </p:blipFill>
        <p:spPr>
          <a:xfrm>
            <a:off x="550122" y="2108857"/>
            <a:ext cx="3267956" cy="1173336"/>
          </a:xfrm>
          <a:prstGeom prst="rect">
            <a:avLst/>
          </a:prstGeom>
          <a:ln w="38100">
            <a:solidFill>
              <a:schemeClr val="tx1"/>
            </a:solidFill>
          </a:ln>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9EFD06A1-EAA6-5FCB-B311-9FB319A2D42C}"/>
                  </a:ext>
                </a:extLst>
              </p:cNvPr>
              <p:cNvSpPr txBox="1">
                <a:spLocks/>
              </p:cNvSpPr>
              <p:nvPr/>
            </p:nvSpPr>
            <p:spPr>
              <a:xfrm>
                <a:off x="4085675" y="1957243"/>
                <a:ext cx="4513018" cy="1513811"/>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600" dirty="0"/>
              </a:p>
              <a:p>
                <a:pPr marL="457200" lvl="1" indent="0">
                  <a:buNone/>
                </a:pPr>
                <a:r>
                  <a:rPr lang="en-GB" sz="2000" b="1" i="1" dirty="0">
                    <a:latin typeface="Times New Roman" panose="02020603050405020304" pitchFamily="18" charset="0"/>
                    <a:cs typeface="Times New Roman" panose="02020603050405020304" pitchFamily="18" charset="0"/>
                  </a:rPr>
                  <a:t>x</a:t>
                </a:r>
                <a:r>
                  <a:rPr lang="en-GB" sz="2000" i="1" dirty="0">
                    <a:latin typeface="Times New Roman" panose="02020603050405020304" pitchFamily="18" charset="0"/>
                    <a:cs typeface="Times New Roman" panose="02020603050405020304" pitchFamily="18" charset="0"/>
                  </a:rPr>
                  <a:t> </a:t>
                </a:r>
                <a:r>
                  <a:rPr lang="en-GB" sz="2000" dirty="0">
                    <a:cs typeface="Times New Roman" panose="02020603050405020304" pitchFamily="18" charset="0"/>
                  </a:rPr>
                  <a:t>vars are free</a:t>
                </a:r>
                <a:endParaRPr lang="en-GB" sz="2000" dirty="0">
                  <a:solidFill>
                    <a:schemeClr val="tx1">
                      <a:lumMod val="65000"/>
                      <a:lumOff val="35000"/>
                    </a:schemeClr>
                  </a:solidFill>
                </a:endParaRPr>
              </a:p>
              <a:p>
                <a:pPr marL="457200" lvl="1" indent="0">
                  <a:buNone/>
                </a:pPr>
                <a:r>
                  <a:rPr lang="en-GB" sz="2000" dirty="0"/>
                  <a:t>abstract away all data constraints</a:t>
                </a:r>
              </a:p>
              <a:p>
                <a:pPr lvl="1"/>
                <a:r>
                  <a:rPr lang="en-GB" sz="2000" b="1" i="1" dirty="0">
                    <a:solidFill>
                      <a:schemeClr val="tx1"/>
                    </a:solidFill>
                    <a:latin typeface="Times New Roman" panose="02020603050405020304" pitchFamily="18" charset="0"/>
                    <a:cs typeface="Times New Roman" panose="02020603050405020304" pitchFamily="18" charset="0"/>
                  </a:rPr>
                  <a:t>r</a:t>
                </a:r>
                <a:r>
                  <a:rPr lang="en-GB" sz="2000" b="1" i="1" baseline="-25000" dirty="0" err="1">
                    <a:solidFill>
                      <a:schemeClr val="tx1"/>
                    </a:solidFill>
                    <a:latin typeface="Times New Roman" panose="02020603050405020304" pitchFamily="18" charset="0"/>
                    <a:cs typeface="Times New Roman" panose="02020603050405020304" pitchFamily="18" charset="0"/>
                  </a:rPr>
                  <a:t>i</a:t>
                </a:r>
                <a:r>
                  <a:rPr lang="en-GB" sz="20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GB" sz="2000" b="1" i="1" dirty="0" smtClean="0">
                            <a:solidFill>
                              <a:schemeClr val="tx1"/>
                            </a:solidFill>
                            <a:latin typeface="Cambria Math" panose="02040503050406030204" pitchFamily="18" charset="0"/>
                            <a:cs typeface="Times New Roman" panose="02020603050405020304" pitchFamily="18" charset="0"/>
                          </a:rPr>
                        </m:ctrlPr>
                      </m:accPr>
                      <m:e>
                        <m:r>
                          <a:rPr lang="en-GB" sz="2000" b="1" i="1" dirty="0" smtClean="0">
                            <a:solidFill>
                              <a:schemeClr val="tx1"/>
                            </a:solidFill>
                            <a:latin typeface="Cambria Math" panose="02040503050406030204" pitchFamily="18" charset="0"/>
                            <a:cs typeface="Times New Roman" panose="02020603050405020304" pitchFamily="18" charset="0"/>
                          </a:rPr>
                          <m:t>𝒙</m:t>
                        </m:r>
                      </m:e>
                    </m:acc>
                  </m:oMath>
                </a14:m>
                <a:r>
                  <a:rPr lang="en-GB" sz="2000" b="1" i="1" dirty="0">
                    <a:solidFill>
                      <a:schemeClr val="tx1"/>
                    </a:solidFill>
                    <a:latin typeface="Times New Roman" panose="02020603050405020304" pitchFamily="18" charset="0"/>
                    <a:cs typeface="Times New Roman" panose="02020603050405020304" pitchFamily="18" charset="0"/>
                  </a:rPr>
                  <a:t> )</a:t>
                </a:r>
                <a:r>
                  <a:rPr lang="en-GB" sz="2000" b="1" dirty="0">
                    <a:solidFill>
                      <a:schemeClr val="tx1"/>
                    </a:solidFill>
                  </a:rPr>
                  <a:t>        </a:t>
                </a:r>
                <a:r>
                  <a:rPr lang="en-US" sz="2000" b="1" dirty="0">
                    <a:solidFill>
                      <a:schemeClr val="tx1"/>
                    </a:solidFill>
                    <a:latin typeface="Copperplate" panose="02000504000000020004" pitchFamily="2" charset="77"/>
                    <a:sym typeface="Wingdings" pitchFamily="2" charset="2"/>
                  </a:rPr>
                  <a:t></a:t>
                </a:r>
                <a:r>
                  <a:rPr lang="en-GB" sz="2000" b="1" dirty="0">
                    <a:solidFill>
                      <a:schemeClr val="tx1"/>
                    </a:solidFill>
                  </a:rPr>
                  <a:t>    </a:t>
                </a:r>
                <a:r>
                  <a:rPr lang="en-GB" sz="2000" b="1" i="1" dirty="0">
                    <a:solidFill>
                      <a:schemeClr val="tx1"/>
                    </a:solidFill>
                    <a:latin typeface="Times New Roman" panose="02020603050405020304" pitchFamily="18" charset="0"/>
                    <a:cs typeface="Times New Roman" panose="02020603050405020304" pitchFamily="18" charset="0"/>
                  </a:rPr>
                  <a:t>p</a:t>
                </a:r>
                <a:r>
                  <a:rPr lang="en-GB" sz="2000" b="1" i="1" baseline="-25000" dirty="0">
                    <a:solidFill>
                      <a:schemeClr val="tx1"/>
                    </a:solidFill>
                    <a:latin typeface="Times New Roman" panose="02020603050405020304" pitchFamily="18" charset="0"/>
                    <a:cs typeface="Times New Roman" panose="02020603050405020304" pitchFamily="18" charset="0"/>
                  </a:rPr>
                  <a:t>i</a:t>
                </a:r>
                <a:r>
                  <a:rPr lang="en-GB" sz="2000" i="1" baseline="-250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GB" sz="2000" dirty="0">
                    <a:solidFill>
                      <a:schemeClr val="tx1">
                        <a:lumMod val="65000"/>
                        <a:lumOff val="35000"/>
                      </a:schemeClr>
                    </a:solidFill>
                  </a:rPr>
                  <a:t>(prop var)  </a:t>
                </a:r>
                <a:endParaRPr lang="en-GB" sz="2000" i="1" baseline="-25000" dirty="0">
                  <a:solidFill>
                    <a:schemeClr val="tx1">
                      <a:lumMod val="65000"/>
                      <a:lumOff val="35000"/>
                    </a:schemeClr>
                  </a:solidFill>
                  <a:latin typeface="Times New Roman" panose="02020603050405020304" pitchFamily="18" charset="0"/>
                  <a:cs typeface="Times New Roman" panose="02020603050405020304" pitchFamily="18" charset="0"/>
                </a:endParaRPr>
              </a:p>
              <a:p>
                <a:pPr lvl="1"/>
                <a:r>
                  <a:rPr lang="en-GB" sz="2000" b="1" i="1" dirty="0">
                    <a:solidFill>
                      <a:schemeClr val="tx1"/>
                    </a:solidFill>
                    <a:latin typeface="Times New Roman" panose="02020603050405020304" pitchFamily="18" charset="0"/>
                    <a:cs typeface="Times New Roman" panose="02020603050405020304" pitchFamily="18" charset="0"/>
                  </a:rPr>
                  <a:t>r</a:t>
                </a:r>
                <a:r>
                  <a:rPr lang="en-GB" sz="2000" b="1" i="1" baseline="-25000" dirty="0" err="1">
                    <a:solidFill>
                      <a:schemeClr val="tx1"/>
                    </a:solidFill>
                    <a:latin typeface="Times New Roman" panose="02020603050405020304" pitchFamily="18" charset="0"/>
                    <a:cs typeface="Times New Roman" panose="02020603050405020304" pitchFamily="18" charset="0"/>
                  </a:rPr>
                  <a:t>i</a:t>
                </a:r>
                <a:r>
                  <a:rPr lang="en-GB" sz="20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GB" sz="2000" b="1" i="1" dirty="0" smtClean="0">
                            <a:solidFill>
                              <a:schemeClr val="tx1"/>
                            </a:solidFill>
                            <a:latin typeface="Cambria Math" panose="02040503050406030204" pitchFamily="18" charset="0"/>
                            <a:cs typeface="Times New Roman" panose="02020603050405020304" pitchFamily="18" charset="0"/>
                          </a:rPr>
                        </m:ctrlPr>
                      </m:accPr>
                      <m:e>
                        <m:r>
                          <a:rPr lang="en-GB" sz="2000" b="1" i="1" dirty="0" smtClean="0">
                            <a:solidFill>
                              <a:schemeClr val="tx1"/>
                            </a:solidFill>
                            <a:latin typeface="Cambria Math" panose="02040503050406030204" pitchFamily="18" charset="0"/>
                            <a:cs typeface="Times New Roman" panose="02020603050405020304" pitchFamily="18" charset="0"/>
                          </a:rPr>
                          <m:t>𝒙</m:t>
                        </m:r>
                      </m:e>
                    </m:acc>
                  </m:oMath>
                </a14:m>
                <a:r>
                  <a:rPr lang="en-GB" sz="2000" b="1" i="1" dirty="0">
                    <a:solidFill>
                      <a:schemeClr val="tx1"/>
                    </a:solidFill>
                    <a:latin typeface="Times New Roman" panose="02020603050405020304" pitchFamily="18" charset="0"/>
                    <a:cs typeface="Times New Roman" panose="02020603050405020304" pitchFamily="18" charset="0"/>
                  </a:rPr>
                  <a:t> , </a:t>
                </a:r>
                <a:r>
                  <a:rPr lang="en-GB" sz="2000" b="1" i="1" dirty="0" err="1">
                    <a:solidFill>
                      <a:schemeClr val="tx1"/>
                    </a:solidFill>
                    <a:latin typeface="Times New Roman" panose="02020603050405020304" pitchFamily="18" charset="0"/>
                    <a:cs typeface="Times New Roman" panose="02020603050405020304" pitchFamily="18" charset="0"/>
                  </a:rPr>
                  <a:t>y</a:t>
                </a:r>
                <a:r>
                  <a:rPr lang="en-GB" sz="2000" b="1" i="1" baseline="-25000" dirty="0" err="1">
                    <a:solidFill>
                      <a:schemeClr val="tx1"/>
                    </a:solidFill>
                    <a:latin typeface="Times New Roman" panose="02020603050405020304" pitchFamily="18" charset="0"/>
                    <a:cs typeface="Times New Roman" panose="02020603050405020304" pitchFamily="18" charset="0"/>
                  </a:rPr>
                  <a:t>j</a:t>
                </a:r>
                <a:r>
                  <a:rPr lang="en-GB" sz="2000" b="1" i="1" dirty="0">
                    <a:solidFill>
                      <a:schemeClr val="tx1"/>
                    </a:solidFill>
                    <a:latin typeface="Times New Roman" panose="02020603050405020304" pitchFamily="18" charset="0"/>
                    <a:cs typeface="Times New Roman" panose="02020603050405020304" pitchFamily="18" charset="0"/>
                  </a:rPr>
                  <a:t> )</a:t>
                </a:r>
                <a:r>
                  <a:rPr lang="en-GB" sz="2000" b="1" dirty="0">
                    <a:solidFill>
                      <a:schemeClr val="tx1"/>
                    </a:solidFill>
                  </a:rPr>
                  <a:t>  </a:t>
                </a:r>
                <a:r>
                  <a:rPr lang="en-US" sz="2000" b="1" dirty="0">
                    <a:solidFill>
                      <a:schemeClr val="tx1"/>
                    </a:solidFill>
                    <a:latin typeface="Copperplate" panose="02000504000000020004" pitchFamily="2" charset="77"/>
                    <a:sym typeface="Wingdings" pitchFamily="2" charset="2"/>
                  </a:rPr>
                  <a:t></a:t>
                </a:r>
                <a:r>
                  <a:rPr lang="en-GB" sz="2000" b="1" dirty="0">
                    <a:solidFill>
                      <a:schemeClr val="tx1"/>
                    </a:solidFill>
                  </a:rPr>
                  <a:t>   </a:t>
                </a:r>
                <a:r>
                  <a:rPr lang="en-GB" sz="2000" b="1" i="1" dirty="0">
                    <a:solidFill>
                      <a:schemeClr val="tx1"/>
                    </a:solidFill>
                    <a:latin typeface="Times New Roman" panose="02020603050405020304" pitchFamily="18" charset="0"/>
                    <a:cs typeface="Times New Roman" panose="02020603050405020304" pitchFamily="18" charset="0"/>
                  </a:rPr>
                  <a:t>z∈ C</a:t>
                </a:r>
                <a:r>
                  <a:rPr lang="en-GB" sz="2000" b="1" i="1" baseline="-25000" dirty="0">
                    <a:solidFill>
                      <a:schemeClr val="tx1"/>
                    </a:solidFill>
                    <a:latin typeface="Times New Roman" panose="02020603050405020304" pitchFamily="18" charset="0"/>
                    <a:cs typeface="Times New Roman" panose="02020603050405020304" pitchFamily="18" charset="0"/>
                  </a:rPr>
                  <a:t>i</a:t>
                </a:r>
                <a:endParaRPr lang="en-GB" sz="3300" dirty="0">
                  <a:latin typeface="CMR10"/>
                </a:endParaRPr>
              </a:p>
              <a:p>
                <a:pPr lvl="1"/>
                <a:endParaRPr lang="en-GB" dirty="0"/>
              </a:p>
            </p:txBody>
          </p:sp>
        </mc:Choice>
        <mc:Fallback xmlns="">
          <p:sp>
            <p:nvSpPr>
              <p:cNvPr id="7" name="Content Placeholder 2">
                <a:extLst>
                  <a:ext uri="{FF2B5EF4-FFF2-40B4-BE49-F238E27FC236}">
                    <a16:creationId xmlns:a16="http://schemas.microsoft.com/office/drawing/2014/main" id="{9EFD06A1-EAA6-5FCB-B311-9FB319A2D42C}"/>
                  </a:ext>
                </a:extLst>
              </p:cNvPr>
              <p:cNvSpPr txBox="1">
                <a:spLocks noRot="1" noChangeAspect="1" noMove="1" noResize="1" noEditPoints="1" noAdjustHandles="1" noChangeArrowheads="1" noChangeShapeType="1" noTextEdit="1"/>
              </p:cNvSpPr>
              <p:nvPr/>
            </p:nvSpPr>
            <p:spPr>
              <a:xfrm>
                <a:off x="4085675" y="1957243"/>
                <a:ext cx="4513018" cy="1513811"/>
              </a:xfrm>
              <a:prstGeom prst="rect">
                <a:avLst/>
              </a:prstGeom>
              <a:blipFill>
                <a:blip r:embed="rId6"/>
                <a:stretch>
                  <a:fillRect/>
                </a:stretch>
              </a:blipFill>
            </p:spPr>
            <p:txBody>
              <a:bodyPr/>
              <a:lstStyle/>
              <a:p>
                <a:r>
                  <a:rPr lang="en-US">
                    <a:noFill/>
                  </a:rPr>
                  <a:t> </a:t>
                </a:r>
              </a:p>
            </p:txBody>
          </p:sp>
        </mc:Fallback>
      </mc:AlternateContent>
      <p:pic>
        <p:nvPicPr>
          <p:cNvPr id="39" name="Picture 38" descr="Text&#10;&#10;Description automatically generated with medium confidence">
            <a:extLst>
              <a:ext uri="{FF2B5EF4-FFF2-40B4-BE49-F238E27FC236}">
                <a16:creationId xmlns:a16="http://schemas.microsoft.com/office/drawing/2014/main" id="{1E2FF99B-5280-223C-CCC1-9DFCDC6B0807}"/>
              </a:ext>
            </a:extLst>
          </p:cNvPr>
          <p:cNvPicPr>
            <a:picLocks noChangeAspect="1"/>
          </p:cNvPicPr>
          <p:nvPr/>
        </p:nvPicPr>
        <p:blipFill>
          <a:blip r:embed="rId7"/>
          <a:stretch>
            <a:fillRect/>
          </a:stretch>
        </p:blipFill>
        <p:spPr>
          <a:xfrm>
            <a:off x="8907328" y="2125032"/>
            <a:ext cx="2632485" cy="1173336"/>
          </a:xfrm>
          <a:prstGeom prst="rect">
            <a:avLst/>
          </a:prstGeom>
        </p:spPr>
      </p:pic>
      <p:cxnSp>
        <p:nvCxnSpPr>
          <p:cNvPr id="41" name="Straight Arrow Connector 40">
            <a:extLst>
              <a:ext uri="{FF2B5EF4-FFF2-40B4-BE49-F238E27FC236}">
                <a16:creationId xmlns:a16="http://schemas.microsoft.com/office/drawing/2014/main" id="{692ABF80-3C65-6CDC-8F9C-B7EEF24ED20C}"/>
              </a:ext>
            </a:extLst>
          </p:cNvPr>
          <p:cNvCxnSpPr>
            <a:cxnSpLocks/>
            <a:stCxn id="4" idx="3"/>
            <a:endCxn id="39" idx="1"/>
          </p:cNvCxnSpPr>
          <p:nvPr/>
        </p:nvCxnSpPr>
        <p:spPr>
          <a:xfrm>
            <a:off x="3818078" y="2695525"/>
            <a:ext cx="5089250" cy="16175"/>
          </a:xfrm>
          <a:prstGeom prst="straightConnector1">
            <a:avLst/>
          </a:prstGeom>
          <a:ln w="38100">
            <a:solidFill>
              <a:schemeClr val="bg1">
                <a:lumMod val="6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584BA04-1116-25BA-EEBB-E35DA23845F8}"/>
              </a:ext>
            </a:extLst>
          </p:cNvPr>
          <p:cNvSpPr txBox="1"/>
          <p:nvPr/>
        </p:nvSpPr>
        <p:spPr>
          <a:xfrm>
            <a:off x="8915401" y="1785259"/>
            <a:ext cx="2326663" cy="369332"/>
          </a:xfrm>
          <a:prstGeom prst="rect">
            <a:avLst/>
          </a:prstGeom>
          <a:noFill/>
        </p:spPr>
        <p:txBody>
          <a:bodyPr wrap="none" rtlCol="0">
            <a:spAutoFit/>
          </a:bodyPr>
          <a:lstStyle/>
          <a:p>
            <a:r>
              <a:rPr lang="en-US" dirty="0"/>
              <a:t>Standard MSO formula</a:t>
            </a:r>
          </a:p>
        </p:txBody>
      </p:sp>
      <p:sp>
        <p:nvSpPr>
          <p:cNvPr id="44" name="TextBox 43">
            <a:extLst>
              <a:ext uri="{FF2B5EF4-FFF2-40B4-BE49-F238E27FC236}">
                <a16:creationId xmlns:a16="http://schemas.microsoft.com/office/drawing/2014/main" id="{7365457D-0088-8744-725D-4C3D1D345258}"/>
              </a:ext>
            </a:extLst>
          </p:cNvPr>
          <p:cNvSpPr txBox="1"/>
          <p:nvPr/>
        </p:nvSpPr>
        <p:spPr>
          <a:xfrm>
            <a:off x="1029934" y="1763487"/>
            <a:ext cx="2428806" cy="369332"/>
          </a:xfrm>
          <a:prstGeom prst="rect">
            <a:avLst/>
          </a:prstGeom>
          <a:noFill/>
        </p:spPr>
        <p:txBody>
          <a:bodyPr wrap="none" rtlCol="0">
            <a:spAutoFit/>
          </a:bodyPr>
          <a:lstStyle/>
          <a:p>
            <a:r>
              <a:rPr lang="en-US" dirty="0"/>
              <a:t>Original MSO-D formula</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C1ED988-72D0-D8D1-E553-BBE5107E033F}"/>
                  </a:ext>
                </a:extLst>
              </p:cNvPr>
              <p:cNvSpPr txBox="1"/>
              <p:nvPr/>
            </p:nvSpPr>
            <p:spPr>
              <a:xfrm>
                <a:off x="8842898" y="4268185"/>
                <a:ext cx="2750390" cy="2308324"/>
              </a:xfrm>
              <a:prstGeom prst="rect">
                <a:avLst/>
              </a:prstGeom>
              <a:solidFill>
                <a:schemeClr val="bg1"/>
              </a:solidFill>
            </p:spPr>
            <p:txBody>
              <a:bodyPr wrap="square" rtlCol="0">
                <a:spAutoFit/>
              </a:bodyPr>
              <a:lstStyle/>
              <a:p>
                <a:pPr algn="ctr"/>
                <a:r>
                  <a:rPr lang="en-US" b="1" dirty="0"/>
                  <a:t>Tree automata</a:t>
                </a:r>
              </a:p>
              <a:p>
                <a:endParaRPr lang="en-US" dirty="0"/>
              </a:p>
              <a:p>
                <a:endParaRPr lang="en-US" dirty="0"/>
              </a:p>
              <a:p>
                <a:pPr marL="457200" lvl="1" indent="0">
                  <a:buNone/>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14:m>
                  <m:oMath xmlns:m="http://schemas.openxmlformats.org/officeDocument/2006/math">
                    <m:acc>
                      <m:accPr>
                        <m:chr m:val="⃗"/>
                        <m:ctrlPr>
                          <a:rPr lang="en-GB" sz="1800" i="1" dirty="0" smtClean="0">
                            <a:solidFill>
                              <a:schemeClr val="bg1">
                                <a:lumMod val="50000"/>
                              </a:schemeClr>
                            </a:solidFill>
                            <a:latin typeface="Cambria Math" panose="02040503050406030204" pitchFamily="18" charset="0"/>
                            <a:cs typeface="Times New Roman" panose="02020603050405020304" pitchFamily="18" charset="0"/>
                          </a:rPr>
                        </m:ctrlPr>
                      </m:accPr>
                      <m:e>
                        <m:r>
                          <a:rPr lang="en-GB" sz="1800" b="0" i="1" dirty="0" smtClean="0">
                            <a:solidFill>
                              <a:schemeClr val="bg1">
                                <a:lumMod val="50000"/>
                              </a:schemeClr>
                            </a:solidFill>
                            <a:latin typeface="Cambria Math" panose="02040503050406030204" pitchFamily="18" charset="0"/>
                            <a:cs typeface="Times New Roman" panose="02020603050405020304" pitchFamily="18" charset="0"/>
                          </a:rPr>
                          <m:t>𝑥</m:t>
                        </m:r>
                      </m:e>
                    </m:acc>
                  </m:oMath>
                </a14:m>
                <a:r>
                  <a:rPr lang="en-US" dirty="0">
                    <a:solidFill>
                      <a:schemeClr val="bg1">
                        <a:lumMod val="50000"/>
                      </a:schemeClr>
                    </a:solidFill>
                    <a:latin typeface="Times New Roman" panose="02020603050405020304" pitchFamily="18" charset="0"/>
                    <a:cs typeface="Times New Roman" panose="02020603050405020304" pitchFamily="18" charset="0"/>
                  </a:rPr>
                  <a:t> = ( </a:t>
                </a:r>
                <a:r>
                  <a:rPr lang="en-US" i="1" dirty="0">
                    <a:solidFill>
                      <a:schemeClr val="bg1">
                        <a:lumMod val="50000"/>
                      </a:schemeClr>
                    </a:solidFill>
                    <a:latin typeface="Times New Roman" panose="02020603050405020304" pitchFamily="18" charset="0"/>
                    <a:cs typeface="Times New Roman" panose="02020603050405020304" pitchFamily="18" charset="0"/>
                  </a:rPr>
                  <a:t>x</a:t>
                </a:r>
                <a:r>
                  <a:rPr lang="en-US" i="1" baseline="-25000" dirty="0">
                    <a:solidFill>
                      <a:schemeClr val="bg1">
                        <a:lumMod val="50000"/>
                      </a:schemeClr>
                    </a:solidFill>
                    <a:latin typeface="Times New Roman" panose="02020603050405020304" pitchFamily="18" charset="0"/>
                    <a:cs typeface="Times New Roman" panose="02020603050405020304" pitchFamily="18" charset="0"/>
                  </a:rPr>
                  <a:t>1</a:t>
                </a:r>
                <a:r>
                  <a:rPr lang="en-US" dirty="0">
                    <a:solidFill>
                      <a:schemeClr val="bg1">
                        <a:lumMod val="50000"/>
                      </a:schemeClr>
                    </a:solidFill>
                    <a:latin typeface="Times New Roman" panose="02020603050405020304" pitchFamily="18" charset="0"/>
                    <a:cs typeface="Times New Roman" panose="02020603050405020304" pitchFamily="18" charset="0"/>
                  </a:rPr>
                  <a:t>, …, </a:t>
                </a:r>
                <a:r>
                  <a:rPr lang="en-US" i="1" dirty="0" err="1">
                    <a:solidFill>
                      <a:schemeClr val="bg1">
                        <a:lumMod val="50000"/>
                      </a:schemeClr>
                    </a:solidFill>
                    <a:latin typeface="Times New Roman" panose="02020603050405020304" pitchFamily="18" charset="0"/>
                    <a:cs typeface="Times New Roman" panose="02020603050405020304" pitchFamily="18" charset="0"/>
                  </a:rPr>
                  <a:t>x</a:t>
                </a:r>
                <a:r>
                  <a:rPr lang="en-US" b="1" i="1" baseline="-25000" dirty="0" err="1">
                    <a:latin typeface="Times New Roman" panose="02020603050405020304" pitchFamily="18" charset="0"/>
                    <a:cs typeface="Times New Roman" panose="02020603050405020304" pitchFamily="18" charset="0"/>
                  </a:rPr>
                  <a:t>n</a:t>
                </a:r>
                <a:r>
                  <a:rPr lang="en-US" i="1" baseline="-25000" dirty="0">
                    <a:solidFill>
                      <a:schemeClr val="bg1">
                        <a:lumMod val="50000"/>
                      </a:schemeClr>
                    </a:solidFill>
                    <a:latin typeface="Times New Roman" panose="02020603050405020304" pitchFamily="18" charset="0"/>
                    <a:cs typeface="Times New Roman" panose="02020603050405020304" pitchFamily="18" charset="0"/>
                  </a:rPr>
                  <a:t> </a:t>
                </a:r>
                <a:r>
                  <a:rPr lang="en-US" dirty="0">
                    <a:solidFill>
                      <a:schemeClr val="bg1">
                        <a:lumMod val="50000"/>
                      </a:schemeClr>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GB" sz="1800" i="1" dirty="0">
                    <a:solidFill>
                      <a:schemeClr val="bg1">
                        <a:lumMod val="50000"/>
                      </a:schemeClr>
                    </a:solidFill>
                    <a:latin typeface="Times New Roman" panose="02020603050405020304" pitchFamily="18" charset="0"/>
                    <a:cs typeface="Times New Roman" panose="02020603050405020304" pitchFamily="18" charset="0"/>
                  </a:rPr>
                  <a:t>r</a:t>
                </a:r>
                <a:r>
                  <a:rPr lang="en-GB" sz="1800" i="1" baseline="-25000" dirty="0">
                    <a:solidFill>
                      <a:schemeClr val="bg1">
                        <a:lumMod val="50000"/>
                      </a:schemeClr>
                    </a:solidFill>
                    <a:latin typeface="Times New Roman" panose="02020603050405020304" pitchFamily="18" charset="0"/>
                    <a:cs typeface="Times New Roman" panose="02020603050405020304" pitchFamily="18" charset="0"/>
                  </a:rPr>
                  <a:t>1</a:t>
                </a:r>
                <a:r>
                  <a:rPr lang="en-GB" sz="1800" i="1" dirty="0">
                    <a:solidFill>
                      <a:schemeClr val="bg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GB" sz="1800" i="1" dirty="0" smtClean="0">
                            <a:solidFill>
                              <a:schemeClr val="bg1">
                                <a:lumMod val="50000"/>
                              </a:schemeClr>
                            </a:solidFill>
                            <a:latin typeface="Cambria Math" panose="02040503050406030204" pitchFamily="18" charset="0"/>
                            <a:cs typeface="Times New Roman" panose="02020603050405020304" pitchFamily="18" charset="0"/>
                          </a:rPr>
                        </m:ctrlPr>
                      </m:accPr>
                      <m:e>
                        <m:r>
                          <a:rPr lang="en-GB" sz="1800" b="0" i="1" dirty="0" smtClean="0">
                            <a:solidFill>
                              <a:schemeClr val="bg1">
                                <a:lumMod val="50000"/>
                              </a:schemeClr>
                            </a:solidFill>
                            <a:latin typeface="Cambria Math" panose="02040503050406030204" pitchFamily="18" charset="0"/>
                            <a:cs typeface="Times New Roman" panose="02020603050405020304" pitchFamily="18" charset="0"/>
                          </a:rPr>
                          <m:t>𝑥</m:t>
                        </m:r>
                      </m:e>
                    </m:acc>
                  </m:oMath>
                </a14:m>
                <a:r>
                  <a:rPr lang="en-GB" sz="1800" i="1" dirty="0">
                    <a:solidFill>
                      <a:schemeClr val="bg1">
                        <a:lumMod val="50000"/>
                      </a:schemeClr>
                    </a:solidFill>
                    <a:latin typeface="Times New Roman" panose="02020603050405020304" pitchFamily="18" charset="0"/>
                    <a:cs typeface="Times New Roman" panose="02020603050405020304" pitchFamily="18" charset="0"/>
                  </a:rPr>
                  <a:t> ), </a:t>
                </a:r>
                <a:r>
                  <a:rPr lang="en-US" dirty="0">
                    <a:solidFill>
                      <a:schemeClr val="bg1">
                        <a:lumMod val="50000"/>
                      </a:schemeClr>
                    </a:solidFill>
                    <a:latin typeface="Times New Roman" panose="02020603050405020304" pitchFamily="18" charset="0"/>
                    <a:cs typeface="Times New Roman" panose="02020603050405020304" pitchFamily="18" charset="0"/>
                  </a:rPr>
                  <a:t>… </a:t>
                </a:r>
                <a:r>
                  <a:rPr lang="en-GB" sz="1800" i="1" dirty="0">
                    <a:solidFill>
                      <a:schemeClr val="bg1">
                        <a:lumMod val="50000"/>
                      </a:schemeClr>
                    </a:solidFill>
                    <a:latin typeface="Times New Roman" panose="02020603050405020304" pitchFamily="18" charset="0"/>
                    <a:cs typeface="Times New Roman" panose="02020603050405020304" pitchFamily="18" charset="0"/>
                  </a:rPr>
                  <a:t>, </a:t>
                </a:r>
                <a:r>
                  <a:rPr lang="en-GB" i="1" dirty="0">
                    <a:solidFill>
                      <a:schemeClr val="bg1">
                        <a:lumMod val="50000"/>
                      </a:schemeClr>
                    </a:solidFill>
                    <a:latin typeface="Times New Roman" panose="02020603050405020304" pitchFamily="18" charset="0"/>
                    <a:cs typeface="Times New Roman" panose="02020603050405020304" pitchFamily="18" charset="0"/>
                  </a:rPr>
                  <a:t>r</a:t>
                </a:r>
                <a:r>
                  <a:rPr lang="en-GB" b="1" i="1" baseline="-25000" dirty="0">
                    <a:latin typeface="Times New Roman" panose="02020603050405020304" pitchFamily="18" charset="0"/>
                    <a:cs typeface="Times New Roman" panose="02020603050405020304" pitchFamily="18" charset="0"/>
                  </a:rPr>
                  <a:t>h</a:t>
                </a:r>
                <a:r>
                  <a:rPr lang="en-GB" i="1" dirty="0">
                    <a:solidFill>
                      <a:schemeClr val="bg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GB" i="1" dirty="0">
                            <a:solidFill>
                              <a:schemeClr val="bg1">
                                <a:lumMod val="50000"/>
                              </a:schemeClr>
                            </a:solidFill>
                            <a:latin typeface="Cambria Math" panose="02040503050406030204" pitchFamily="18" charset="0"/>
                            <a:cs typeface="Times New Roman" panose="02020603050405020304" pitchFamily="18" charset="0"/>
                          </a:rPr>
                        </m:ctrlPr>
                      </m:accPr>
                      <m:e>
                        <m:r>
                          <a:rPr lang="en-GB" b="0" i="1" dirty="0">
                            <a:solidFill>
                              <a:schemeClr val="bg1">
                                <a:lumMod val="50000"/>
                              </a:schemeClr>
                            </a:solidFill>
                            <a:latin typeface="Cambria Math" panose="02040503050406030204" pitchFamily="18" charset="0"/>
                            <a:cs typeface="Times New Roman" panose="02020603050405020304" pitchFamily="18" charset="0"/>
                          </a:rPr>
                          <m:t>𝑥</m:t>
                        </m:r>
                      </m:e>
                    </m:acc>
                  </m:oMath>
                </a14:m>
                <a:r>
                  <a:rPr lang="en-GB" i="1" dirty="0">
                    <a:solidFill>
                      <a:schemeClr val="bg1">
                        <a:lumMod val="50000"/>
                      </a:schemeClr>
                    </a:solidFill>
                    <a:latin typeface="Times New Roman" panose="02020603050405020304" pitchFamily="18" charset="0"/>
                    <a:cs typeface="Times New Roman" panose="02020603050405020304" pitchFamily="18" charset="0"/>
                  </a:rPr>
                  <a:t> )</a:t>
                </a:r>
                <a:endParaRPr lang="en-US" dirty="0">
                  <a:solidFill>
                    <a:schemeClr val="bg1">
                      <a:lumMod val="50000"/>
                    </a:schemeClr>
                  </a:solidFill>
                </a:endParaRPr>
              </a:p>
              <a:p>
                <a:pPr marL="285750" indent="-285750">
                  <a:buFont typeface="Arial" panose="020B0604020202020204" pitchFamily="34" charset="0"/>
                  <a:buChar char="•"/>
                </a:pPr>
                <a:r>
                  <a:rPr lang="en-US" i="1" dirty="0">
                    <a:solidFill>
                      <a:schemeClr val="bg1">
                        <a:lumMod val="50000"/>
                      </a:schemeClr>
                    </a:solidFill>
                    <a:latin typeface="Times New Roman" panose="02020603050405020304" pitchFamily="18" charset="0"/>
                    <a:cs typeface="Times New Roman" panose="02020603050405020304" pitchFamily="18" charset="0"/>
                  </a:rPr>
                  <a:t>C</a:t>
                </a:r>
                <a:r>
                  <a:rPr lang="en-US" i="1" baseline="-25000" dirty="0">
                    <a:solidFill>
                      <a:schemeClr val="bg1">
                        <a:lumMod val="50000"/>
                      </a:schemeClr>
                    </a:solidFill>
                    <a:latin typeface="Times New Roman" panose="02020603050405020304" pitchFamily="18" charset="0"/>
                    <a:cs typeface="Times New Roman" panose="02020603050405020304" pitchFamily="18" charset="0"/>
                  </a:rPr>
                  <a:t>1</a:t>
                </a:r>
                <a:r>
                  <a:rPr lang="en-US" dirty="0">
                    <a:solidFill>
                      <a:schemeClr val="bg1">
                        <a:lumMod val="50000"/>
                      </a:schemeClr>
                    </a:solidFill>
                    <a:latin typeface="Times New Roman" panose="02020603050405020304" pitchFamily="18" charset="0"/>
                    <a:cs typeface="Times New Roman" panose="02020603050405020304" pitchFamily="18" charset="0"/>
                  </a:rPr>
                  <a:t>, … , </a:t>
                </a:r>
                <a:r>
                  <a:rPr lang="en-US" i="1" dirty="0">
                    <a:solidFill>
                      <a:schemeClr val="bg1">
                        <a:lumMod val="50000"/>
                      </a:schemeClr>
                    </a:solidFill>
                    <a:latin typeface="Times New Roman" panose="02020603050405020304" pitchFamily="18" charset="0"/>
                    <a:cs typeface="Times New Roman" panose="02020603050405020304" pitchFamily="18" charset="0"/>
                  </a:rPr>
                  <a:t>C</a:t>
                </a:r>
                <a:r>
                  <a:rPr lang="en-US" b="1" i="1" baseline="-25000" dirty="0">
                    <a:latin typeface="Times New Roman" panose="02020603050405020304" pitchFamily="18" charset="0"/>
                    <a:cs typeface="Times New Roman" panose="02020603050405020304" pitchFamily="18" charset="0"/>
                  </a:rPr>
                  <a:t>l</a:t>
                </a:r>
                <a:endParaRPr lang="en-US" b="1" dirty="0"/>
              </a:p>
            </p:txBody>
          </p:sp>
        </mc:Choice>
        <mc:Fallback xmlns="">
          <p:sp>
            <p:nvSpPr>
              <p:cNvPr id="45" name="TextBox 44">
                <a:extLst>
                  <a:ext uri="{FF2B5EF4-FFF2-40B4-BE49-F238E27FC236}">
                    <a16:creationId xmlns:a16="http://schemas.microsoft.com/office/drawing/2014/main" id="{DC1ED988-72D0-D8D1-E553-BBE5107E033F}"/>
                  </a:ext>
                </a:extLst>
              </p:cNvPr>
              <p:cNvSpPr txBox="1">
                <a:spLocks noRot="1" noChangeAspect="1" noMove="1" noResize="1" noEditPoints="1" noAdjustHandles="1" noChangeArrowheads="1" noChangeShapeType="1" noTextEdit="1"/>
              </p:cNvSpPr>
              <p:nvPr/>
            </p:nvSpPr>
            <p:spPr>
              <a:xfrm>
                <a:off x="8842898" y="4268185"/>
                <a:ext cx="2750390" cy="2308324"/>
              </a:xfrm>
              <a:prstGeom prst="rect">
                <a:avLst/>
              </a:prstGeom>
              <a:blipFill>
                <a:blip r:embed="rId8"/>
                <a:stretch>
                  <a:fillRect l="-1382" t="-1099" b="-2747"/>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2865DD9B-E40E-BCF0-13EE-166CA78E43E2}"/>
              </a:ext>
            </a:extLst>
          </p:cNvPr>
          <p:cNvCxnSpPr>
            <a:cxnSpLocks/>
            <a:stCxn id="39" idx="2"/>
            <a:endCxn id="45" idx="0"/>
          </p:cNvCxnSpPr>
          <p:nvPr/>
        </p:nvCxnSpPr>
        <p:spPr>
          <a:xfrm flipH="1">
            <a:off x="10218093" y="3298368"/>
            <a:ext cx="5478" cy="969817"/>
          </a:xfrm>
          <a:prstGeom prst="straightConnector1">
            <a:avLst/>
          </a:prstGeom>
          <a:ln w="38100">
            <a:solidFill>
              <a:schemeClr val="bg1">
                <a:lumMod val="5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842CEB5-8314-C4C0-83DC-BA5012A25D85}"/>
              </a:ext>
            </a:extLst>
          </p:cNvPr>
          <p:cNvSpPr txBox="1"/>
          <p:nvPr/>
        </p:nvSpPr>
        <p:spPr>
          <a:xfrm>
            <a:off x="533400" y="5211059"/>
            <a:ext cx="3265746" cy="1200329"/>
          </a:xfrm>
          <a:prstGeom prst="rect">
            <a:avLst/>
          </a:prstGeom>
          <a:solidFill>
            <a:schemeClr val="bg1"/>
          </a:solidFill>
        </p:spPr>
        <p:txBody>
          <a:bodyPr wrap="square" rtlCol="0">
            <a:spAutoFit/>
          </a:bodyPr>
          <a:lstStyle/>
          <a:p>
            <a:pPr algn="ctr"/>
            <a:endParaRPr lang="en-US" dirty="0"/>
          </a:p>
          <a:p>
            <a:pPr algn="ctr"/>
            <a:r>
              <a:rPr lang="en-US" b="1" dirty="0"/>
              <a:t>SDTA</a:t>
            </a:r>
          </a:p>
          <a:p>
            <a:pPr algn="ctr"/>
            <a:r>
              <a:rPr lang="en-US" dirty="0"/>
              <a:t>Symbolic Data-Tree Automaton </a:t>
            </a:r>
          </a:p>
          <a:p>
            <a:pPr algn="ctr"/>
            <a:endParaRPr lang="en-US" dirty="0"/>
          </a:p>
        </p:txBody>
      </p:sp>
      <p:cxnSp>
        <p:nvCxnSpPr>
          <p:cNvPr id="54" name="Straight Arrow Connector 53">
            <a:extLst>
              <a:ext uri="{FF2B5EF4-FFF2-40B4-BE49-F238E27FC236}">
                <a16:creationId xmlns:a16="http://schemas.microsoft.com/office/drawing/2014/main" id="{03FCF1CB-62A6-08BE-0AFC-5CC07283BD35}"/>
              </a:ext>
            </a:extLst>
          </p:cNvPr>
          <p:cNvCxnSpPr>
            <a:cxnSpLocks/>
          </p:cNvCxnSpPr>
          <p:nvPr/>
        </p:nvCxnSpPr>
        <p:spPr>
          <a:xfrm flipH="1" flipV="1">
            <a:off x="3799146" y="5800331"/>
            <a:ext cx="5043752" cy="3018"/>
          </a:xfrm>
          <a:prstGeom prst="straightConnector1">
            <a:avLst/>
          </a:prstGeom>
          <a:ln w="38100">
            <a:solidFill>
              <a:schemeClr val="bg1">
                <a:lumMod val="5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8B834D0-978D-1CEB-123E-4294DEDF10C8}"/>
              </a:ext>
            </a:extLst>
          </p:cNvPr>
          <p:cNvSpPr txBox="1"/>
          <p:nvPr/>
        </p:nvSpPr>
        <p:spPr>
          <a:xfrm>
            <a:off x="8873910" y="3408699"/>
            <a:ext cx="2839752" cy="646331"/>
          </a:xfrm>
          <a:prstGeom prst="rect">
            <a:avLst/>
          </a:prstGeom>
          <a:noFill/>
        </p:spPr>
        <p:txBody>
          <a:bodyPr wrap="none" rtlCol="0">
            <a:spAutoFit/>
          </a:bodyPr>
          <a:lstStyle/>
          <a:p>
            <a:r>
              <a:rPr lang="en-US" dirty="0">
                <a:solidFill>
                  <a:schemeClr val="bg1">
                    <a:lumMod val="50000"/>
                  </a:schemeClr>
                </a:solidFill>
              </a:rPr>
              <a:t> standard         </a:t>
            </a:r>
          </a:p>
          <a:p>
            <a:pPr algn="ctr"/>
            <a:r>
              <a:rPr lang="en-US" dirty="0">
                <a:solidFill>
                  <a:schemeClr val="bg1">
                    <a:lumMod val="50000"/>
                  </a:schemeClr>
                </a:solidFill>
              </a:rPr>
              <a:t>         MSO </a:t>
            </a:r>
            <a:r>
              <a:rPr lang="en-US" dirty="0">
                <a:solidFill>
                  <a:schemeClr val="bg1">
                    <a:lumMod val="50000"/>
                  </a:schemeClr>
                </a:solidFill>
                <a:sym typeface="Wingdings" pitchFamily="2" charset="2"/>
              </a:rPr>
              <a:t> </a:t>
            </a:r>
            <a:r>
              <a:rPr lang="en-US" dirty="0">
                <a:solidFill>
                  <a:schemeClr val="bg1">
                    <a:lumMod val="50000"/>
                  </a:schemeClr>
                </a:solidFill>
              </a:rPr>
              <a:t> tree automata</a:t>
            </a:r>
          </a:p>
        </p:txBody>
      </p:sp>
      <p:pic>
        <p:nvPicPr>
          <p:cNvPr id="61" name="Picture 60">
            <a:extLst>
              <a:ext uri="{FF2B5EF4-FFF2-40B4-BE49-F238E27FC236}">
                <a16:creationId xmlns:a16="http://schemas.microsoft.com/office/drawing/2014/main" id="{EBCD82C3-E8E7-4C75-A155-60E66C07D82F}"/>
              </a:ext>
            </a:extLst>
          </p:cNvPr>
          <p:cNvPicPr>
            <a:picLocks noChangeAspect="1"/>
          </p:cNvPicPr>
          <p:nvPr/>
        </p:nvPicPr>
        <p:blipFill>
          <a:blip r:embed="rId9"/>
          <a:stretch>
            <a:fillRect/>
          </a:stretch>
        </p:blipFill>
        <p:spPr>
          <a:xfrm>
            <a:off x="8882743" y="4680397"/>
            <a:ext cx="2261895" cy="970203"/>
          </a:xfrm>
          <a:prstGeom prst="rect">
            <a:avLst/>
          </a:prstGeom>
        </p:spPr>
      </p:pic>
      <p:sp>
        <p:nvSpPr>
          <p:cNvPr id="66" name="TextBox 65">
            <a:extLst>
              <a:ext uri="{FF2B5EF4-FFF2-40B4-BE49-F238E27FC236}">
                <a16:creationId xmlns:a16="http://schemas.microsoft.com/office/drawing/2014/main" id="{CC8B0D05-EC5E-977F-370A-946AA7AD8CB7}"/>
              </a:ext>
            </a:extLst>
          </p:cNvPr>
          <p:cNvSpPr txBox="1"/>
          <p:nvPr/>
        </p:nvSpPr>
        <p:spPr>
          <a:xfrm>
            <a:off x="533397" y="3763260"/>
            <a:ext cx="3265746" cy="923330"/>
          </a:xfrm>
          <a:prstGeom prst="rect">
            <a:avLst/>
          </a:prstGeom>
          <a:solidFill>
            <a:schemeClr val="bg1"/>
          </a:solidFill>
          <a:ln w="38100">
            <a:solidFill>
              <a:schemeClr val="tx1"/>
            </a:solidFill>
          </a:ln>
        </p:spPr>
        <p:txBody>
          <a:bodyPr wrap="square" rtlCol="0">
            <a:spAutoFit/>
          </a:bodyPr>
          <a:lstStyle/>
          <a:p>
            <a:pPr algn="ctr"/>
            <a:endParaRPr lang="en-US" dirty="0"/>
          </a:p>
          <a:p>
            <a:pPr algn="ctr"/>
            <a:r>
              <a:rPr lang="en-US" b="1" dirty="0"/>
              <a:t>CHC system</a:t>
            </a:r>
          </a:p>
          <a:p>
            <a:pPr algn="ctr"/>
            <a:endParaRPr lang="en-US" dirty="0"/>
          </a:p>
        </p:txBody>
      </p:sp>
      <p:cxnSp>
        <p:nvCxnSpPr>
          <p:cNvPr id="67" name="Straight Arrow Connector 66">
            <a:extLst>
              <a:ext uri="{FF2B5EF4-FFF2-40B4-BE49-F238E27FC236}">
                <a16:creationId xmlns:a16="http://schemas.microsoft.com/office/drawing/2014/main" id="{6970D79B-9BEC-9245-CE11-81165B60658F}"/>
              </a:ext>
            </a:extLst>
          </p:cNvPr>
          <p:cNvCxnSpPr>
            <a:cxnSpLocks/>
            <a:stCxn id="53" idx="0"/>
            <a:endCxn id="66" idx="2"/>
          </p:cNvCxnSpPr>
          <p:nvPr/>
        </p:nvCxnSpPr>
        <p:spPr>
          <a:xfrm flipH="1" flipV="1">
            <a:off x="2166270" y="4686590"/>
            <a:ext cx="3" cy="524469"/>
          </a:xfrm>
          <a:prstGeom prst="straightConnector1">
            <a:avLst/>
          </a:prstGeom>
          <a:ln w="38100">
            <a:solidFill>
              <a:schemeClr val="bg1">
                <a:lumMod val="5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8D36252-81A6-8B53-960A-8F81B784DE2F}"/>
                  </a:ext>
                </a:extLst>
              </p:cNvPr>
              <p:cNvSpPr txBox="1"/>
              <p:nvPr/>
            </p:nvSpPr>
            <p:spPr>
              <a:xfrm>
                <a:off x="3917178" y="4876626"/>
                <a:ext cx="5048818" cy="984885"/>
              </a:xfrm>
              <a:prstGeom prst="rect">
                <a:avLst/>
              </a:prstGeom>
              <a:noFill/>
            </p:spPr>
            <p:txBody>
              <a:bodyPr wrap="none" rtlCol="0">
                <a:spAutoFit/>
              </a:bodyPr>
              <a:lstStyle/>
              <a:p>
                <a:r>
                  <a:rPr lang="en-GB" sz="2000" dirty="0">
                    <a:effectLst/>
                    <a:latin typeface="CMR10"/>
                  </a:rPr>
                  <a:t>mimics the </a:t>
                </a:r>
                <a:r>
                  <a:rPr lang="en-GB" sz="2000" dirty="0" err="1">
                    <a:effectLst/>
                    <a:latin typeface="CMR10"/>
                  </a:rPr>
                  <a:t>behavior</a:t>
                </a:r>
                <a:r>
                  <a:rPr lang="en-GB" sz="2000" dirty="0">
                    <a:effectLst/>
                    <a:latin typeface="CMR10"/>
                  </a:rPr>
                  <a:t> of  </a:t>
                </a:r>
                <a:r>
                  <a:rPr lang="en-GB" sz="2000" i="1" dirty="0">
                    <a:effectLst/>
                    <a:latin typeface="Times New Roman" panose="02020603050405020304" pitchFamily="18" charset="0"/>
                    <a:cs typeface="Times New Roman" panose="02020603050405020304" pitchFamily="18" charset="0"/>
                  </a:rPr>
                  <a:t>A</a:t>
                </a:r>
                <a14:m>
                  <m:oMath xmlns:m="http://schemas.openxmlformats.org/officeDocument/2006/math">
                    <m:r>
                      <a:rPr lang="en-GB" sz="2000" i="1" baseline="-25000" dirty="0" smtClean="0">
                        <a:solidFill>
                          <a:schemeClr val="tx1"/>
                        </a:solidFill>
                        <a:effectLst/>
                        <a:latin typeface="Cambria Math" panose="02040503050406030204" pitchFamily="18" charset="0"/>
                        <a:ea typeface="Cambria Math" panose="02040503050406030204" pitchFamily="18" charset="0"/>
                      </a:rPr>
                      <m:t>𝜑</m:t>
                    </m:r>
                    <m:r>
                      <a:rPr lang="en-GB" sz="2000" b="0" i="1" baseline="-25000" dirty="0" smtClean="0">
                        <a:solidFill>
                          <a:schemeClr val="tx1"/>
                        </a:solidFill>
                        <a:effectLst/>
                        <a:latin typeface="Cambria Math" panose="02040503050406030204" pitchFamily="18" charset="0"/>
                        <a:ea typeface="Cambria Math" panose="02040503050406030204" pitchFamily="18" charset="0"/>
                      </a:rPr>
                      <m:t>′</m:t>
                    </m:r>
                  </m:oMath>
                </a14:m>
                <a:r>
                  <a:rPr lang="en-GB" sz="2000" dirty="0">
                    <a:effectLst/>
                    <a:latin typeface="CMR10"/>
                  </a:rPr>
                  <a:t>  and in doing so, it </a:t>
                </a:r>
              </a:p>
              <a:p>
                <a:r>
                  <a:rPr lang="en-GB" sz="2000" dirty="0">
                    <a:effectLst/>
                    <a:latin typeface="CMR10"/>
                  </a:rPr>
                  <a:t>enforces the data constraints in</a:t>
                </a:r>
                <a:r>
                  <a:rPr lang="en-GB" sz="200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GB" sz="2000" i="1" dirty="0" smtClean="0">
                        <a:solidFill>
                          <a:schemeClr val="tx1"/>
                        </a:solidFill>
                        <a:effectLst/>
                        <a:latin typeface="Cambria Math" panose="02040503050406030204" pitchFamily="18" charset="0"/>
                        <a:ea typeface="Cambria Math" panose="02040503050406030204" pitchFamily="18" charset="0"/>
                      </a:rPr>
                      <m:t>𝜑</m:t>
                    </m:r>
                  </m:oMath>
                </a14:m>
                <a:r>
                  <a:rPr lang="el-GR" sz="2000" dirty="0">
                    <a:effectLst/>
                    <a:latin typeface="CMMI10"/>
                  </a:rPr>
                  <a:t> </a:t>
                </a:r>
                <a:r>
                  <a:rPr lang="en-GB" sz="2000" dirty="0">
                    <a:effectLst/>
                    <a:latin typeface="CMMI10"/>
                  </a:rPr>
                  <a:t>according to</a:t>
                </a:r>
                <a:endParaRPr lang="el-GR" sz="2000" dirty="0"/>
              </a:p>
              <a:p>
                <a:endParaRPr lang="en-US" dirty="0"/>
              </a:p>
            </p:txBody>
          </p:sp>
        </mc:Choice>
        <mc:Fallback xmlns="">
          <p:sp>
            <p:nvSpPr>
              <p:cNvPr id="70" name="TextBox 69">
                <a:extLst>
                  <a:ext uri="{FF2B5EF4-FFF2-40B4-BE49-F238E27FC236}">
                    <a16:creationId xmlns:a16="http://schemas.microsoft.com/office/drawing/2014/main" id="{08D36252-81A6-8B53-960A-8F81B784DE2F}"/>
                  </a:ext>
                </a:extLst>
              </p:cNvPr>
              <p:cNvSpPr txBox="1">
                <a:spLocks noRot="1" noChangeAspect="1" noMove="1" noResize="1" noEditPoints="1" noAdjustHandles="1" noChangeArrowheads="1" noChangeShapeType="1" noTextEdit="1"/>
              </p:cNvSpPr>
              <p:nvPr/>
            </p:nvSpPr>
            <p:spPr>
              <a:xfrm>
                <a:off x="3917178" y="4876626"/>
                <a:ext cx="5048818" cy="984885"/>
              </a:xfrm>
              <a:prstGeom prst="rect">
                <a:avLst/>
              </a:prstGeom>
              <a:blipFill>
                <a:blip r:embed="rId10"/>
                <a:stretch>
                  <a:fillRect l="-1253" t="-3846" r="-251"/>
                </a:stretch>
              </a:blipFill>
            </p:spPr>
            <p:txBody>
              <a:bodyPr/>
              <a:lstStyle/>
              <a:p>
                <a:r>
                  <a:rPr lang="en-US">
                    <a:noFill/>
                  </a:rPr>
                  <a:t> </a:t>
                </a:r>
              </a:p>
            </p:txBody>
          </p:sp>
        </mc:Fallback>
      </mc:AlternateContent>
      <p:pic>
        <p:nvPicPr>
          <p:cNvPr id="75" name="MediocreDentalEft-mobile" descr="MediocreDentalEft-mobile">
            <a:hlinkHover r:id="" action="ppaction://ole?verb=0"/>
            <a:extLst>
              <a:ext uri="{FF2B5EF4-FFF2-40B4-BE49-F238E27FC236}">
                <a16:creationId xmlns:a16="http://schemas.microsoft.com/office/drawing/2014/main" id="{E3EBB93D-0104-E1BD-A35B-9173D545688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416143" y="296959"/>
            <a:ext cx="2606675" cy="928628"/>
          </a:xfrm>
          <a:prstGeom prst="rect">
            <a:avLst/>
          </a:prstGeom>
        </p:spPr>
      </p:pic>
    </p:spTree>
    <p:extLst>
      <p:ext uri="{BB962C8B-B14F-4D97-AF65-F5344CB8AC3E}">
        <p14:creationId xmlns:p14="http://schemas.microsoft.com/office/powerpoint/2010/main" val="113849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4000" b="1" dirty="0">
                <a:latin typeface="Copperplate" panose="02000504000000020004" pitchFamily="2" charset="77"/>
              </a:rPr>
              <a:t>What is this talk about?</a:t>
            </a:r>
          </a:p>
        </p:txBody>
      </p:sp>
      <p:sp>
        <p:nvSpPr>
          <p:cNvPr id="3" name="Content Placeholder 2">
            <a:extLst>
              <a:ext uri="{FF2B5EF4-FFF2-40B4-BE49-F238E27FC236}">
                <a16:creationId xmlns:a16="http://schemas.microsoft.com/office/drawing/2014/main" id="{9F01AD6E-31E8-1C42-A53E-CAF84F9089FC}"/>
              </a:ext>
            </a:extLst>
          </p:cNvPr>
          <p:cNvSpPr>
            <a:spLocks noGrp="1"/>
          </p:cNvSpPr>
          <p:nvPr>
            <p:ph idx="1"/>
          </p:nvPr>
        </p:nvSpPr>
        <p:spPr>
          <a:xfrm>
            <a:off x="838200" y="1727653"/>
            <a:ext cx="10515600" cy="941101"/>
          </a:xfrm>
          <a:solidFill>
            <a:schemeClr val="bg1">
              <a:lumMod val="75000"/>
            </a:schemeClr>
          </a:solidFill>
        </p:spPr>
        <p:txBody>
          <a:bodyPr>
            <a:normAutofit/>
          </a:bodyPr>
          <a:lstStyle/>
          <a:p>
            <a:pPr marL="0" indent="0" algn="ctr">
              <a:buNone/>
            </a:pPr>
            <a:endParaRPr lang="en-US" sz="700" dirty="0"/>
          </a:p>
          <a:p>
            <a:pPr marL="0" indent="0" algn="ctr">
              <a:buNone/>
            </a:pPr>
            <a:r>
              <a:rPr lang="en-US" dirty="0"/>
              <a:t>An automatic procedure for deciding properties of data trees   </a:t>
            </a:r>
          </a:p>
        </p:txBody>
      </p:sp>
      <p:sp>
        <p:nvSpPr>
          <p:cNvPr id="6" name="Content Placeholder 2">
            <a:extLst>
              <a:ext uri="{FF2B5EF4-FFF2-40B4-BE49-F238E27FC236}">
                <a16:creationId xmlns:a16="http://schemas.microsoft.com/office/drawing/2014/main" id="{A484D253-7728-C1FB-1274-8E9F329E4CA9}"/>
              </a:ext>
            </a:extLst>
          </p:cNvPr>
          <p:cNvSpPr txBox="1">
            <a:spLocks/>
          </p:cNvSpPr>
          <p:nvPr/>
        </p:nvSpPr>
        <p:spPr>
          <a:xfrm>
            <a:off x="816424" y="3790380"/>
            <a:ext cx="2155375" cy="13346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t>MSO-D</a:t>
            </a:r>
          </a:p>
          <a:p>
            <a:pPr marL="0" indent="0" algn="ctr">
              <a:buFont typeface="Arial" panose="020B0604020202020204" pitchFamily="34" charset="0"/>
              <a:buNone/>
            </a:pPr>
            <a:r>
              <a:rPr lang="en-US" sz="2000" dirty="0"/>
              <a:t>(MSO + Data logic)</a:t>
            </a:r>
          </a:p>
          <a:p>
            <a:pPr marL="0" indent="0" algn="ctr">
              <a:buNone/>
            </a:pPr>
            <a:r>
              <a:rPr lang="en-US" b="1" dirty="0"/>
              <a:t>Satisfiability</a:t>
            </a:r>
          </a:p>
          <a:p>
            <a:pPr marL="0" indent="0" algn="ctr">
              <a:buFont typeface="Arial" panose="020B0604020202020204" pitchFamily="34" charset="0"/>
              <a:buNone/>
            </a:pPr>
            <a:endParaRPr lang="en-US" sz="2000" dirty="0"/>
          </a:p>
        </p:txBody>
      </p:sp>
      <p:sp>
        <p:nvSpPr>
          <p:cNvPr id="7" name="Content Placeholder 2">
            <a:extLst>
              <a:ext uri="{FF2B5EF4-FFF2-40B4-BE49-F238E27FC236}">
                <a16:creationId xmlns:a16="http://schemas.microsoft.com/office/drawing/2014/main" id="{FBDD9B17-87BD-416A-C7BD-6356F53EC61B}"/>
              </a:ext>
            </a:extLst>
          </p:cNvPr>
          <p:cNvSpPr txBox="1">
            <a:spLocks/>
          </p:cNvSpPr>
          <p:nvPr/>
        </p:nvSpPr>
        <p:spPr>
          <a:xfrm>
            <a:off x="4691742" y="3554126"/>
            <a:ext cx="2590801" cy="2085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Symbolic Data </a:t>
            </a:r>
          </a:p>
          <a:p>
            <a:pPr marL="0" indent="0" algn="ctr">
              <a:buFont typeface="Arial" panose="020B0604020202020204" pitchFamily="34" charset="0"/>
              <a:buNone/>
            </a:pPr>
            <a:r>
              <a:rPr lang="en-US" b="1" dirty="0"/>
              <a:t>Tree Automata</a:t>
            </a:r>
          </a:p>
          <a:p>
            <a:pPr marL="0" indent="0" algn="ctr">
              <a:buFont typeface="Arial" panose="020B0604020202020204" pitchFamily="34" charset="0"/>
              <a:buNone/>
            </a:pPr>
            <a:r>
              <a:rPr lang="en-US" b="1" dirty="0"/>
              <a:t>Emptiness</a:t>
            </a:r>
            <a:endParaRPr lang="en-US" dirty="0"/>
          </a:p>
          <a:p>
            <a:pPr marL="0" indent="0" algn="ctr">
              <a:buFont typeface="Arial" panose="020B0604020202020204" pitchFamily="34" charset="0"/>
              <a:buNone/>
            </a:pPr>
            <a:r>
              <a:rPr lang="en-US" sz="2200" dirty="0"/>
              <a:t>(undecidable)</a:t>
            </a:r>
            <a:endParaRPr lang="en-US" sz="2200" u="sng" dirty="0"/>
          </a:p>
        </p:txBody>
      </p:sp>
      <p:sp>
        <p:nvSpPr>
          <p:cNvPr id="8" name="Content Placeholder 2">
            <a:extLst>
              <a:ext uri="{FF2B5EF4-FFF2-40B4-BE49-F238E27FC236}">
                <a16:creationId xmlns:a16="http://schemas.microsoft.com/office/drawing/2014/main" id="{EA58F03A-E78D-572C-47DA-C098E03727D8}"/>
              </a:ext>
            </a:extLst>
          </p:cNvPr>
          <p:cNvSpPr txBox="1">
            <a:spLocks/>
          </p:cNvSpPr>
          <p:nvPr/>
        </p:nvSpPr>
        <p:spPr>
          <a:xfrm>
            <a:off x="8066314" y="3790380"/>
            <a:ext cx="4278086" cy="128236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1200" b="1" dirty="0"/>
              <a:t>Constrained  </a:t>
            </a:r>
          </a:p>
          <a:p>
            <a:pPr marL="0" indent="0" algn="ctr">
              <a:buFont typeface="Arial" panose="020B0604020202020204" pitchFamily="34" charset="0"/>
              <a:buNone/>
            </a:pPr>
            <a:r>
              <a:rPr lang="en-US" sz="11200" b="1" dirty="0"/>
              <a:t>Horn Clauses </a:t>
            </a:r>
            <a:r>
              <a:rPr lang="en-US" sz="8800" dirty="0"/>
              <a:t>(CHC)</a:t>
            </a:r>
          </a:p>
          <a:p>
            <a:pPr marL="0" indent="0" algn="ctr">
              <a:buFont typeface="Arial" panose="020B0604020202020204" pitchFamily="34" charset="0"/>
              <a:buNone/>
            </a:pPr>
            <a:r>
              <a:rPr lang="en-US" sz="11200" b="1" dirty="0"/>
              <a:t>Satisfiability</a:t>
            </a:r>
            <a:endParaRPr lang="en-US" sz="11200" dirty="0"/>
          </a:p>
          <a:p>
            <a:pPr marL="0" indent="0">
              <a:buFont typeface="Arial" panose="020B0604020202020204" pitchFamily="34" charset="0"/>
              <a:buNone/>
            </a:pPr>
            <a:r>
              <a:rPr lang="en-US" sz="11200" b="1" dirty="0"/>
              <a:t>                               </a:t>
            </a:r>
            <a:endParaRPr lang="en-US" sz="11200" dirty="0"/>
          </a:p>
          <a:p>
            <a:pPr marL="0" indent="0">
              <a:buFont typeface="Arial" panose="020B0604020202020204" pitchFamily="34" charset="0"/>
              <a:buNone/>
            </a:pPr>
            <a:r>
              <a:rPr lang="en-US" dirty="0"/>
              <a:t>						</a:t>
            </a:r>
            <a:endParaRPr lang="en-US" u="sng" dirty="0"/>
          </a:p>
        </p:txBody>
      </p:sp>
      <p:sp>
        <p:nvSpPr>
          <p:cNvPr id="9" name="Right Arrow 8">
            <a:extLst>
              <a:ext uri="{FF2B5EF4-FFF2-40B4-BE49-F238E27FC236}">
                <a16:creationId xmlns:a16="http://schemas.microsoft.com/office/drawing/2014/main" id="{59B6EA0B-C6FE-361A-D279-4F94DC186DF5}"/>
              </a:ext>
            </a:extLst>
          </p:cNvPr>
          <p:cNvSpPr/>
          <p:nvPr/>
        </p:nvSpPr>
        <p:spPr>
          <a:xfrm>
            <a:off x="3511947" y="4189246"/>
            <a:ext cx="720000" cy="503999"/>
          </a:xfrm>
          <a:prstGeom prst="rightArrow">
            <a:avLst/>
          </a:prstGeom>
          <a:solidFill>
            <a:schemeClr val="tx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743A7074-8CA8-9CDB-EB97-43DF5D10CAC0}"/>
              </a:ext>
            </a:extLst>
          </p:cNvPr>
          <p:cNvSpPr/>
          <p:nvPr/>
        </p:nvSpPr>
        <p:spPr>
          <a:xfrm>
            <a:off x="7681173" y="4189246"/>
            <a:ext cx="720000" cy="503999"/>
          </a:xfrm>
          <a:prstGeom prst="rightArrow">
            <a:avLst/>
          </a:prstGeom>
          <a:solidFill>
            <a:schemeClr val="tx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AC0A0B-4609-799F-CBEE-5996E809029D}"/>
              </a:ext>
            </a:extLst>
          </p:cNvPr>
          <p:cNvSpPr txBox="1"/>
          <p:nvPr/>
        </p:nvSpPr>
        <p:spPr>
          <a:xfrm>
            <a:off x="6886620" y="5770005"/>
            <a:ext cx="4980018" cy="400110"/>
          </a:xfrm>
          <a:prstGeom prst="rect">
            <a:avLst/>
          </a:prstGeom>
          <a:noFill/>
        </p:spPr>
        <p:txBody>
          <a:bodyPr wrap="none" rtlCol="0">
            <a:spAutoFit/>
          </a:bodyPr>
          <a:lstStyle/>
          <a:p>
            <a:r>
              <a:rPr lang="en-US" sz="2000" dirty="0">
                <a:solidFill>
                  <a:schemeClr val="tx1">
                    <a:lumMod val="65000"/>
                    <a:lumOff val="35000"/>
                  </a:schemeClr>
                </a:solidFill>
              </a:rPr>
              <a:t>when Data logic = quantifier-free FOL theories</a:t>
            </a:r>
          </a:p>
        </p:txBody>
      </p:sp>
    </p:spTree>
    <p:extLst>
      <p:ext uri="{BB962C8B-B14F-4D97-AF65-F5344CB8AC3E}">
        <p14:creationId xmlns:p14="http://schemas.microsoft.com/office/powerpoint/2010/main" val="210302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5A0D25D-087B-0425-7D69-66A5E3F105FD}"/>
              </a:ext>
            </a:extLst>
          </p:cNvPr>
          <p:cNvSpPr txBox="1">
            <a:spLocks/>
          </p:cNvSpPr>
          <p:nvPr/>
        </p:nvSpPr>
        <p:spPr>
          <a:xfrm>
            <a:off x="990600" y="3602433"/>
            <a:ext cx="4136571" cy="2880000"/>
          </a:xfrm>
          <a:prstGeom prst="rect">
            <a:avLst/>
          </a:prstGeom>
          <a:noFill/>
          <a:ln w="381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Binary Search Trees</a:t>
            </a:r>
            <a:endParaRPr lang="en-US" sz="10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r>
              <a:rPr lang="en-US" sz="700" dirty="0"/>
              <a:t>                                                                         </a:t>
            </a:r>
            <a:r>
              <a:rPr lang="en-US" sz="2000" dirty="0"/>
              <a:t>         </a:t>
            </a:r>
            <a:r>
              <a:rPr lang="en-US" sz="2000" u="sng" dirty="0"/>
              <a:t>Data Signature</a:t>
            </a:r>
            <a:r>
              <a:rPr lang="en-US" sz="2000" dirty="0"/>
              <a:t>: </a:t>
            </a:r>
          </a:p>
          <a:p>
            <a:pPr marL="0" indent="0" algn="ctr">
              <a:buFont typeface="Arial" panose="020B0604020202020204" pitchFamily="34" charset="0"/>
              <a:buNone/>
            </a:pPr>
            <a:r>
              <a:rPr lang="en-US" sz="2000" dirty="0"/>
              <a:t>                                            </a:t>
            </a:r>
            <a:endParaRPr lang="en-US" sz="700" dirty="0"/>
          </a:p>
          <a:p>
            <a:pPr marL="0" indent="0" algn="ctr">
              <a:buFont typeface="Arial" panose="020B0604020202020204" pitchFamily="34" charset="0"/>
              <a:buNone/>
            </a:pPr>
            <a:r>
              <a:rPr lang="en-US" sz="700" dirty="0"/>
              <a:t>                                  </a:t>
            </a:r>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p:txBody>
      </p:sp>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Data Trees</a:t>
            </a:r>
          </a:p>
        </p:txBody>
      </p:sp>
      <p:sp>
        <p:nvSpPr>
          <p:cNvPr id="3" name="Content Placeholder 2">
            <a:extLst>
              <a:ext uri="{FF2B5EF4-FFF2-40B4-BE49-F238E27FC236}">
                <a16:creationId xmlns:a16="http://schemas.microsoft.com/office/drawing/2014/main" id="{9F01AD6E-31E8-1C42-A53E-CAF84F9089FC}"/>
              </a:ext>
            </a:extLst>
          </p:cNvPr>
          <p:cNvSpPr>
            <a:spLocks noGrp="1"/>
          </p:cNvSpPr>
          <p:nvPr>
            <p:ph idx="1"/>
          </p:nvPr>
        </p:nvSpPr>
        <p:spPr>
          <a:xfrm>
            <a:off x="783765" y="2331299"/>
            <a:ext cx="10700663" cy="1641987"/>
          </a:xfrm>
        </p:spPr>
        <p:txBody>
          <a:bodyPr>
            <a:normAutofit/>
          </a:bodyPr>
          <a:lstStyle/>
          <a:p>
            <a:pPr marL="0" indent="0">
              <a:buNone/>
            </a:pPr>
            <a:r>
              <a:rPr lang="en-US" b="1" dirty="0"/>
              <a:t>Data signature</a:t>
            </a:r>
            <a:r>
              <a:rPr lang="en-US" dirty="0"/>
              <a:t>: </a:t>
            </a:r>
            <a:endParaRPr lang="en-US" u="sng" dirty="0"/>
          </a:p>
          <a:p>
            <a:pPr marL="0" indent="0">
              <a:buNone/>
            </a:pPr>
            <a:endParaRPr lang="en-US" sz="200" u="sng" dirty="0"/>
          </a:p>
          <a:p>
            <a:pPr marL="0" indent="0">
              <a:buNone/>
            </a:pPr>
            <a:r>
              <a:rPr lang="en-US" u="sng" dirty="0"/>
              <a:t>Examples:</a:t>
            </a:r>
          </a:p>
          <a:p>
            <a:pPr marL="0" indent="0">
              <a:buNone/>
            </a:pPr>
            <a:endParaRPr lang="en-US" u="sng" dirty="0"/>
          </a:p>
          <a:p>
            <a:pPr marL="0" indent="0">
              <a:buNone/>
            </a:pPr>
            <a:endParaRPr lang="en-US" u="sng" dirty="0"/>
          </a:p>
          <a:p>
            <a:pPr marL="0" indent="0">
              <a:buNone/>
            </a:pPr>
            <a:endParaRPr lang="en-US" u="sng" dirty="0"/>
          </a:p>
        </p:txBody>
      </p:sp>
      <p:pic>
        <p:nvPicPr>
          <p:cNvPr id="4" name="Picture 3">
            <a:extLst>
              <a:ext uri="{FF2B5EF4-FFF2-40B4-BE49-F238E27FC236}">
                <a16:creationId xmlns:a16="http://schemas.microsoft.com/office/drawing/2014/main" id="{C9528C16-8218-6D47-8A21-09DB191EC7AD}"/>
              </a:ext>
            </a:extLst>
          </p:cNvPr>
          <p:cNvPicPr>
            <a:picLocks noChangeAspect="1"/>
          </p:cNvPicPr>
          <p:nvPr/>
        </p:nvPicPr>
        <p:blipFill>
          <a:blip r:embed="rId2"/>
          <a:stretch>
            <a:fillRect/>
          </a:stretch>
        </p:blipFill>
        <p:spPr>
          <a:xfrm>
            <a:off x="1077689" y="4140898"/>
            <a:ext cx="2656116" cy="2213430"/>
          </a:xfrm>
          <a:prstGeom prst="rect">
            <a:avLst/>
          </a:prstGeom>
        </p:spPr>
      </p:pic>
      <p:sp>
        <p:nvSpPr>
          <p:cNvPr id="5" name="Content Placeholder 2">
            <a:extLst>
              <a:ext uri="{FF2B5EF4-FFF2-40B4-BE49-F238E27FC236}">
                <a16:creationId xmlns:a16="http://schemas.microsoft.com/office/drawing/2014/main" id="{61903711-5297-7F21-26D4-3E13FB2109DD}"/>
              </a:ext>
            </a:extLst>
          </p:cNvPr>
          <p:cNvSpPr txBox="1">
            <a:spLocks/>
          </p:cNvSpPr>
          <p:nvPr/>
        </p:nvSpPr>
        <p:spPr>
          <a:xfrm>
            <a:off x="838200" y="1150709"/>
            <a:ext cx="10515600" cy="941101"/>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700" dirty="0"/>
          </a:p>
          <a:p>
            <a:pPr marL="0" indent="0" algn="ctr">
              <a:buNone/>
            </a:pPr>
            <a:r>
              <a:rPr lang="en-US" dirty="0"/>
              <a:t>binary tree    +    each node labelled with a tuple of values</a:t>
            </a:r>
          </a:p>
        </p:txBody>
      </p:sp>
      <p:sp>
        <p:nvSpPr>
          <p:cNvPr id="12" name="Content Placeholder 2">
            <a:extLst>
              <a:ext uri="{FF2B5EF4-FFF2-40B4-BE49-F238E27FC236}">
                <a16:creationId xmlns:a16="http://schemas.microsoft.com/office/drawing/2014/main" id="{B98439E3-DF10-ED88-81E0-EF8A389F66EF}"/>
              </a:ext>
            </a:extLst>
          </p:cNvPr>
          <p:cNvSpPr txBox="1">
            <a:spLocks/>
          </p:cNvSpPr>
          <p:nvPr/>
        </p:nvSpPr>
        <p:spPr>
          <a:xfrm>
            <a:off x="5334006" y="3602432"/>
            <a:ext cx="6357257" cy="2880000"/>
          </a:xfrm>
          <a:prstGeom prst="rect">
            <a:avLst/>
          </a:prstGeom>
          <a:noFill/>
          <a:ln w="381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Red-Black Trees</a:t>
            </a:r>
            <a:endParaRPr lang="en-US" sz="10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r>
              <a:rPr lang="en-US" sz="700" dirty="0"/>
              <a:t>                                                                         </a:t>
            </a:r>
            <a:r>
              <a:rPr lang="en-US" sz="2000" dirty="0"/>
              <a:t>                   </a:t>
            </a:r>
            <a:r>
              <a:rPr lang="en-US" sz="2000" u="sng" dirty="0"/>
              <a:t>Data Signature</a:t>
            </a:r>
            <a:r>
              <a:rPr lang="en-US" sz="2000" dirty="0"/>
              <a:t>: </a:t>
            </a:r>
          </a:p>
          <a:p>
            <a:pPr marL="0" indent="0" algn="ctr">
              <a:buFont typeface="Arial" panose="020B0604020202020204" pitchFamily="34" charset="0"/>
              <a:buNone/>
            </a:pPr>
            <a:r>
              <a:rPr lang="en-US" sz="2000" dirty="0"/>
              <a:t>                                           </a:t>
            </a:r>
            <a:r>
              <a:rPr lang="en-US" sz="700" dirty="0"/>
              <a:t>                                  </a:t>
            </a:r>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a:p>
            <a:pPr marL="0" indent="0" algn="ctr">
              <a:buFont typeface="Arial" panose="020B0604020202020204" pitchFamily="34" charset="0"/>
              <a:buNone/>
            </a:pPr>
            <a:endParaRPr lang="en-US" sz="700" dirty="0"/>
          </a:p>
        </p:txBody>
      </p:sp>
      <p:pic>
        <p:nvPicPr>
          <p:cNvPr id="13" name="Picture 12">
            <a:extLst>
              <a:ext uri="{FF2B5EF4-FFF2-40B4-BE49-F238E27FC236}">
                <a16:creationId xmlns:a16="http://schemas.microsoft.com/office/drawing/2014/main" id="{B2FFD9DE-C33A-2AA1-E49A-9448E883E92C}"/>
              </a:ext>
            </a:extLst>
          </p:cNvPr>
          <p:cNvPicPr>
            <a:picLocks noChangeAspect="1"/>
          </p:cNvPicPr>
          <p:nvPr/>
        </p:nvPicPr>
        <p:blipFill>
          <a:blip r:embed="rId3"/>
          <a:stretch>
            <a:fillRect/>
          </a:stretch>
        </p:blipFill>
        <p:spPr>
          <a:xfrm>
            <a:off x="5469685" y="4206139"/>
            <a:ext cx="4129227" cy="2053143"/>
          </a:xfrm>
          <a:prstGeom prst="rect">
            <a:avLst/>
          </a:prstGeom>
        </p:spPr>
      </p:pic>
      <p:pic>
        <p:nvPicPr>
          <p:cNvPr id="15" name="Picture 14">
            <a:extLst>
              <a:ext uri="{FF2B5EF4-FFF2-40B4-BE49-F238E27FC236}">
                <a16:creationId xmlns:a16="http://schemas.microsoft.com/office/drawing/2014/main" id="{BFFB20F8-0230-5BFF-6DD1-5BAE040D95CB}"/>
              </a:ext>
            </a:extLst>
          </p:cNvPr>
          <p:cNvPicPr>
            <a:picLocks noChangeAspect="1"/>
          </p:cNvPicPr>
          <p:nvPr/>
        </p:nvPicPr>
        <p:blipFill>
          <a:blip r:embed="rId4"/>
          <a:stretch>
            <a:fillRect/>
          </a:stretch>
        </p:blipFill>
        <p:spPr>
          <a:xfrm>
            <a:off x="3820894" y="4743691"/>
            <a:ext cx="1061351" cy="3468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465AB43-1B48-F98A-72DD-22AC30BAF517}"/>
              </a:ext>
            </a:extLst>
          </p:cNvPr>
          <p:cNvPicPr>
            <a:picLocks noChangeAspect="1"/>
          </p:cNvPicPr>
          <p:nvPr/>
        </p:nvPicPr>
        <p:blipFill>
          <a:blip r:embed="rId5"/>
          <a:stretch>
            <a:fillRect/>
          </a:stretch>
        </p:blipFill>
        <p:spPr>
          <a:xfrm>
            <a:off x="9149157" y="4761298"/>
            <a:ext cx="2442718" cy="317049"/>
          </a:xfrm>
          <a:prstGeom prst="rect">
            <a:avLst/>
          </a:prstGeom>
        </p:spPr>
      </p:pic>
      <p:pic>
        <p:nvPicPr>
          <p:cNvPr id="21" name="Picture 20" descr="Text&#10;&#10;Description automatically generated">
            <a:extLst>
              <a:ext uri="{FF2B5EF4-FFF2-40B4-BE49-F238E27FC236}">
                <a16:creationId xmlns:a16="http://schemas.microsoft.com/office/drawing/2014/main" id="{71F6A748-DA59-417D-883F-66C80562060F}"/>
              </a:ext>
            </a:extLst>
          </p:cNvPr>
          <p:cNvPicPr>
            <a:picLocks noChangeAspect="1"/>
          </p:cNvPicPr>
          <p:nvPr/>
        </p:nvPicPr>
        <p:blipFill>
          <a:blip r:embed="rId6"/>
          <a:stretch>
            <a:fillRect/>
          </a:stretch>
        </p:blipFill>
        <p:spPr>
          <a:xfrm>
            <a:off x="3473466" y="2331299"/>
            <a:ext cx="2622534" cy="535211"/>
          </a:xfrm>
          <a:prstGeom prst="rect">
            <a:avLst/>
          </a:prstGeom>
        </p:spPr>
      </p:pic>
    </p:spTree>
    <p:extLst>
      <p:ext uri="{BB962C8B-B14F-4D97-AF65-F5344CB8AC3E}">
        <p14:creationId xmlns:p14="http://schemas.microsoft.com/office/powerpoint/2010/main" val="16232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M</a:t>
            </a:r>
            <a:r>
              <a:rPr lang="en-US" sz="2800" b="1" dirty="0">
                <a:latin typeface="Copperplate" panose="02000504000000020004" pitchFamily="2" charset="77"/>
              </a:rPr>
              <a:t>SO</a:t>
            </a:r>
            <a:r>
              <a:rPr lang="en-US" sz="3600" b="1" dirty="0">
                <a:latin typeface="Copperplate" panose="02000504000000020004" pitchFamily="2" charset="77"/>
              </a:rPr>
              <a:t>-D</a:t>
            </a:r>
            <a:r>
              <a:rPr lang="en-GB" sz="3600" dirty="0">
                <a:effectLst/>
                <a:latin typeface="CMCSC10"/>
              </a:rPr>
              <a:t> </a:t>
            </a:r>
            <a:endParaRPr lang="en-US" sz="3600" b="1" dirty="0">
              <a:latin typeface="Copperplate" panose="02000504000000020004" pitchFamily="2" charset="77"/>
            </a:endParaRPr>
          </a:p>
        </p:txBody>
      </p:sp>
      <p:sp>
        <p:nvSpPr>
          <p:cNvPr id="9" name="Content Placeholder 2">
            <a:extLst>
              <a:ext uri="{FF2B5EF4-FFF2-40B4-BE49-F238E27FC236}">
                <a16:creationId xmlns:a16="http://schemas.microsoft.com/office/drawing/2014/main" id="{FC474A6A-795F-8893-49E1-4498F2750C5E}"/>
              </a:ext>
            </a:extLst>
          </p:cNvPr>
          <p:cNvSpPr txBox="1">
            <a:spLocks/>
          </p:cNvSpPr>
          <p:nvPr/>
        </p:nvSpPr>
        <p:spPr>
          <a:xfrm>
            <a:off x="838200" y="1150709"/>
            <a:ext cx="10515600" cy="941101"/>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700" dirty="0"/>
          </a:p>
          <a:p>
            <a:pPr marL="0" indent="0" algn="ctr">
              <a:buNone/>
            </a:pPr>
            <a:r>
              <a:rPr lang="en-US" dirty="0"/>
              <a:t>A logic to characterize classes of data trees</a:t>
            </a:r>
          </a:p>
        </p:txBody>
      </p:sp>
      <p:pic>
        <p:nvPicPr>
          <p:cNvPr id="12" name="Picture 11" descr="Text, letter&#10;&#10;Description automatically generated">
            <a:extLst>
              <a:ext uri="{FF2B5EF4-FFF2-40B4-BE49-F238E27FC236}">
                <a16:creationId xmlns:a16="http://schemas.microsoft.com/office/drawing/2014/main" id="{41193B21-68D0-FB25-86FE-D69B658B2EF8}"/>
              </a:ext>
            </a:extLst>
          </p:cNvPr>
          <p:cNvPicPr>
            <a:picLocks noChangeAspect="1"/>
          </p:cNvPicPr>
          <p:nvPr/>
        </p:nvPicPr>
        <p:blipFill>
          <a:blip r:embed="rId3"/>
          <a:stretch>
            <a:fillRect/>
          </a:stretch>
        </p:blipFill>
        <p:spPr>
          <a:xfrm>
            <a:off x="419100" y="2944488"/>
            <a:ext cx="11353800" cy="3191238"/>
          </a:xfrm>
          <a:prstGeom prst="rect">
            <a:avLst/>
          </a:prstGeom>
          <a:solidFill>
            <a:schemeClr val="bg1"/>
          </a:solidFill>
          <a:ln w="12700">
            <a:solidFill>
              <a:schemeClr val="bg1">
                <a:lumMod val="50000"/>
              </a:schemeClr>
            </a:solidFill>
          </a:ln>
        </p:spPr>
      </p:pic>
      <p:sp>
        <p:nvSpPr>
          <p:cNvPr id="13" name="TextBox 12">
            <a:extLst>
              <a:ext uri="{FF2B5EF4-FFF2-40B4-BE49-F238E27FC236}">
                <a16:creationId xmlns:a16="http://schemas.microsoft.com/office/drawing/2014/main" id="{8B47AF0B-0F12-4F59-E74B-12A60867A1CF}"/>
              </a:ext>
            </a:extLst>
          </p:cNvPr>
          <p:cNvSpPr txBox="1"/>
          <p:nvPr/>
        </p:nvSpPr>
        <p:spPr>
          <a:xfrm>
            <a:off x="10527192" y="3831771"/>
            <a:ext cx="798617" cy="461665"/>
          </a:xfrm>
          <a:prstGeom prst="rect">
            <a:avLst/>
          </a:prstGeom>
          <a:noFill/>
        </p:spPr>
        <p:txBody>
          <a:bodyPr wrap="none" rtlCol="0">
            <a:spAutoFit/>
          </a:bodyPr>
          <a:lstStyle/>
          <a:p>
            <a:r>
              <a:rPr lang="en-US" sz="2400" dirty="0">
                <a:solidFill>
                  <a:schemeClr val="accent2">
                    <a:lumMod val="75000"/>
                  </a:schemeClr>
                </a:solidFill>
              </a:rPr>
              <a:t> </a:t>
            </a:r>
            <a:r>
              <a:rPr lang="en-GB" sz="2400" dirty="0" err="1">
                <a:solidFill>
                  <a:schemeClr val="accent2">
                    <a:lumMod val="75000"/>
                  </a:schemeClr>
                </a:solidFill>
                <a:effectLst/>
                <a:latin typeface="CMCSC10"/>
              </a:rPr>
              <a:t>Mso</a:t>
            </a:r>
            <a:endParaRPr lang="en-US" sz="2400" dirty="0">
              <a:solidFill>
                <a:schemeClr val="accent2">
                  <a:lumMod val="75000"/>
                </a:schemeClr>
              </a:solidFill>
            </a:endParaRPr>
          </a:p>
        </p:txBody>
      </p:sp>
      <p:sp>
        <p:nvSpPr>
          <p:cNvPr id="14" name="TextBox 13">
            <a:extLst>
              <a:ext uri="{FF2B5EF4-FFF2-40B4-BE49-F238E27FC236}">
                <a16:creationId xmlns:a16="http://schemas.microsoft.com/office/drawing/2014/main" id="{6A22100A-13EE-D10D-7863-25035FC6322C}"/>
              </a:ext>
            </a:extLst>
          </p:cNvPr>
          <p:cNvSpPr txBox="1"/>
          <p:nvPr/>
        </p:nvSpPr>
        <p:spPr>
          <a:xfrm>
            <a:off x="1122965" y="5337175"/>
            <a:ext cx="2697918" cy="461665"/>
          </a:xfrm>
          <a:prstGeom prst="rect">
            <a:avLst/>
          </a:prstGeom>
          <a:noFill/>
        </p:spPr>
        <p:txBody>
          <a:bodyPr wrap="none" rtlCol="0">
            <a:spAutoFit/>
          </a:bodyPr>
          <a:lstStyle/>
          <a:p>
            <a:r>
              <a:rPr lang="en-US" sz="2400" dirty="0">
                <a:solidFill>
                  <a:schemeClr val="accent2">
                    <a:lumMod val="75000"/>
                  </a:schemeClr>
                </a:solidFill>
              </a:rPr>
              <a:t>data logic predicate </a:t>
            </a:r>
          </a:p>
        </p:txBody>
      </p:sp>
      <p:sp>
        <p:nvSpPr>
          <p:cNvPr id="16" name="TextBox 15">
            <a:extLst>
              <a:ext uri="{FF2B5EF4-FFF2-40B4-BE49-F238E27FC236}">
                <a16:creationId xmlns:a16="http://schemas.microsoft.com/office/drawing/2014/main" id="{6897F1FD-E455-C55E-6D0A-1B3DA4B23F85}"/>
              </a:ext>
            </a:extLst>
          </p:cNvPr>
          <p:cNvSpPr txBox="1"/>
          <p:nvPr/>
        </p:nvSpPr>
        <p:spPr>
          <a:xfrm>
            <a:off x="6259285" y="5337174"/>
            <a:ext cx="2794996" cy="461665"/>
          </a:xfrm>
          <a:prstGeom prst="rect">
            <a:avLst/>
          </a:prstGeom>
          <a:noFill/>
        </p:spPr>
        <p:txBody>
          <a:bodyPr wrap="none" rtlCol="0">
            <a:spAutoFit/>
          </a:bodyPr>
          <a:lstStyle/>
          <a:p>
            <a:r>
              <a:rPr lang="en-US" sz="2400" dirty="0">
                <a:solidFill>
                  <a:schemeClr val="accent2">
                    <a:lumMod val="75000"/>
                  </a:schemeClr>
                </a:solidFill>
              </a:rPr>
              <a:t>connecting functions</a:t>
            </a:r>
          </a:p>
        </p:txBody>
      </p:sp>
      <p:cxnSp>
        <p:nvCxnSpPr>
          <p:cNvPr id="18" name="Straight Arrow Connector 17">
            <a:extLst>
              <a:ext uri="{FF2B5EF4-FFF2-40B4-BE49-F238E27FC236}">
                <a16:creationId xmlns:a16="http://schemas.microsoft.com/office/drawing/2014/main" id="{DD5AC73C-C626-6013-E3D8-36B28D67B918}"/>
              </a:ext>
            </a:extLst>
          </p:cNvPr>
          <p:cNvCxnSpPr>
            <a:cxnSpLocks/>
          </p:cNvCxnSpPr>
          <p:nvPr/>
        </p:nvCxnSpPr>
        <p:spPr>
          <a:xfrm flipV="1">
            <a:off x="2917879" y="4702628"/>
            <a:ext cx="719907" cy="634546"/>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5F35EF7-5F5E-E4B4-BDB8-126992465B24}"/>
              </a:ext>
            </a:extLst>
          </p:cNvPr>
          <p:cNvCxnSpPr>
            <a:cxnSpLocks/>
          </p:cNvCxnSpPr>
          <p:nvPr/>
        </p:nvCxnSpPr>
        <p:spPr>
          <a:xfrm flipH="1" flipV="1">
            <a:off x="4277032" y="4789714"/>
            <a:ext cx="1982253" cy="696686"/>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ED3DD76-516C-05FF-CC0B-77CEAF10E7C8}"/>
              </a:ext>
            </a:extLst>
          </p:cNvPr>
          <p:cNvCxnSpPr>
            <a:cxnSpLocks/>
          </p:cNvCxnSpPr>
          <p:nvPr/>
        </p:nvCxnSpPr>
        <p:spPr>
          <a:xfrm flipH="1" flipV="1">
            <a:off x="5836719" y="4789714"/>
            <a:ext cx="534584" cy="547460"/>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735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1A65266-4BFA-1547-A14F-6CEACA5A82F4}"/>
              </a:ext>
            </a:extLst>
          </p:cNvPr>
          <p:cNvPicPr>
            <a:picLocks noChangeAspect="1"/>
          </p:cNvPicPr>
          <p:nvPr/>
        </p:nvPicPr>
        <p:blipFill>
          <a:blip r:embed="rId3"/>
          <a:stretch>
            <a:fillRect/>
          </a:stretch>
        </p:blipFill>
        <p:spPr>
          <a:xfrm>
            <a:off x="3037121" y="1805729"/>
            <a:ext cx="1224336" cy="400110"/>
          </a:xfrm>
          <a:prstGeom prst="rect">
            <a:avLst/>
          </a:prstGeom>
        </p:spPr>
      </p:pic>
      <p:pic>
        <p:nvPicPr>
          <p:cNvPr id="21" name="Picture 20" descr="Text, letter&#10;&#10;Description automatically generated">
            <a:extLst>
              <a:ext uri="{FF2B5EF4-FFF2-40B4-BE49-F238E27FC236}">
                <a16:creationId xmlns:a16="http://schemas.microsoft.com/office/drawing/2014/main" id="{6D8E3B08-2CF2-324C-8518-E529E5A61AA7}"/>
              </a:ext>
            </a:extLst>
          </p:cNvPr>
          <p:cNvPicPr>
            <a:picLocks noChangeAspect="1"/>
          </p:cNvPicPr>
          <p:nvPr/>
        </p:nvPicPr>
        <p:blipFill>
          <a:blip r:embed="rId4"/>
          <a:stretch>
            <a:fillRect/>
          </a:stretch>
        </p:blipFill>
        <p:spPr>
          <a:xfrm>
            <a:off x="4153985" y="4201886"/>
            <a:ext cx="7612192" cy="1457090"/>
          </a:xfrm>
          <a:prstGeom prst="rect">
            <a:avLst/>
          </a:prstGeom>
          <a:ln w="50800">
            <a:noFill/>
          </a:ln>
        </p:spPr>
      </p:pic>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Example I: Binary Search Trees</a:t>
            </a:r>
          </a:p>
        </p:txBody>
      </p:sp>
      <p:sp>
        <p:nvSpPr>
          <p:cNvPr id="3" name="Content Placeholder 2">
            <a:extLst>
              <a:ext uri="{FF2B5EF4-FFF2-40B4-BE49-F238E27FC236}">
                <a16:creationId xmlns:a16="http://schemas.microsoft.com/office/drawing/2014/main" id="{9F01AD6E-31E8-1C42-A53E-CAF84F9089FC}"/>
              </a:ext>
            </a:extLst>
          </p:cNvPr>
          <p:cNvSpPr>
            <a:spLocks noGrp="1"/>
          </p:cNvSpPr>
          <p:nvPr>
            <p:ph idx="1"/>
          </p:nvPr>
        </p:nvSpPr>
        <p:spPr>
          <a:xfrm>
            <a:off x="1012371" y="1736734"/>
            <a:ext cx="10515600" cy="614147"/>
          </a:xfrm>
        </p:spPr>
        <p:txBody>
          <a:bodyPr>
            <a:normAutofit/>
          </a:bodyPr>
          <a:lstStyle/>
          <a:p>
            <a:pPr marL="0" indent="0">
              <a:buNone/>
            </a:pPr>
            <a:r>
              <a:rPr lang="en-US" dirty="0"/>
              <a:t>                                                                 Logical characterization</a:t>
            </a:r>
            <a:endParaRPr lang="en-US" u="sng" dirty="0"/>
          </a:p>
          <a:p>
            <a:pPr marL="0" indent="0">
              <a:buNone/>
            </a:pPr>
            <a:endParaRPr lang="en-US" u="sng" dirty="0"/>
          </a:p>
        </p:txBody>
      </p:sp>
      <p:pic>
        <p:nvPicPr>
          <p:cNvPr id="4" name="Picture 3">
            <a:extLst>
              <a:ext uri="{FF2B5EF4-FFF2-40B4-BE49-F238E27FC236}">
                <a16:creationId xmlns:a16="http://schemas.microsoft.com/office/drawing/2014/main" id="{C9528C16-8218-6D47-8A21-09DB191EC7AD}"/>
              </a:ext>
            </a:extLst>
          </p:cNvPr>
          <p:cNvPicPr>
            <a:picLocks noChangeAspect="1"/>
          </p:cNvPicPr>
          <p:nvPr/>
        </p:nvPicPr>
        <p:blipFill>
          <a:blip r:embed="rId5"/>
          <a:stretch>
            <a:fillRect/>
          </a:stretch>
        </p:blipFill>
        <p:spPr>
          <a:xfrm>
            <a:off x="337453" y="2579475"/>
            <a:ext cx="3747654" cy="3123045"/>
          </a:xfrm>
          <a:prstGeom prst="rect">
            <a:avLst/>
          </a:prstGeom>
        </p:spPr>
      </p:pic>
      <p:sp>
        <p:nvSpPr>
          <p:cNvPr id="11" name="TextBox 10">
            <a:extLst>
              <a:ext uri="{FF2B5EF4-FFF2-40B4-BE49-F238E27FC236}">
                <a16:creationId xmlns:a16="http://schemas.microsoft.com/office/drawing/2014/main" id="{EE0A0A56-675B-BA62-8A07-D02C284CBE6B}"/>
              </a:ext>
            </a:extLst>
          </p:cNvPr>
          <p:cNvSpPr txBox="1"/>
          <p:nvPr/>
        </p:nvSpPr>
        <p:spPr>
          <a:xfrm>
            <a:off x="1185857" y="1757326"/>
            <a:ext cx="1901418" cy="400110"/>
          </a:xfrm>
          <a:prstGeom prst="rect">
            <a:avLst/>
          </a:prstGeom>
          <a:noFill/>
        </p:spPr>
        <p:txBody>
          <a:bodyPr wrap="none" rtlCol="0">
            <a:spAutoFit/>
          </a:bodyPr>
          <a:lstStyle/>
          <a:p>
            <a:pPr marL="0" indent="0" algn="ctr">
              <a:buFont typeface="Arial" panose="020B0604020202020204" pitchFamily="34" charset="0"/>
              <a:buNone/>
            </a:pPr>
            <a:r>
              <a:rPr lang="en-US" sz="2000" dirty="0"/>
              <a:t>Data Signature:  </a:t>
            </a:r>
          </a:p>
        </p:txBody>
      </p:sp>
      <p:sp>
        <p:nvSpPr>
          <p:cNvPr id="5" name="TextBox 4">
            <a:extLst>
              <a:ext uri="{FF2B5EF4-FFF2-40B4-BE49-F238E27FC236}">
                <a16:creationId xmlns:a16="http://schemas.microsoft.com/office/drawing/2014/main" id="{0246675C-6B63-8374-BA10-9EBB76ECFCC9}"/>
              </a:ext>
            </a:extLst>
          </p:cNvPr>
          <p:cNvSpPr txBox="1"/>
          <p:nvPr/>
        </p:nvSpPr>
        <p:spPr>
          <a:xfrm>
            <a:off x="6794542" y="6096825"/>
            <a:ext cx="639919" cy="369332"/>
          </a:xfrm>
          <a:prstGeom prst="rect">
            <a:avLst/>
          </a:prstGeom>
          <a:noFill/>
        </p:spPr>
        <p:txBody>
          <a:bodyPr wrap="none" rtlCol="0">
            <a:spAutoFit/>
          </a:bodyPr>
          <a:lstStyle/>
          <a:p>
            <a:r>
              <a:rPr lang="en-US" dirty="0"/>
              <a:t>MSO</a:t>
            </a:r>
          </a:p>
        </p:txBody>
      </p:sp>
      <p:cxnSp>
        <p:nvCxnSpPr>
          <p:cNvPr id="6" name="Straight Connector 5">
            <a:extLst>
              <a:ext uri="{FF2B5EF4-FFF2-40B4-BE49-F238E27FC236}">
                <a16:creationId xmlns:a16="http://schemas.microsoft.com/office/drawing/2014/main" id="{E824D9FF-AC05-3EE3-9451-F8E15D7A6300}"/>
              </a:ext>
            </a:extLst>
          </p:cNvPr>
          <p:cNvCxnSpPr>
            <a:cxnSpLocks/>
            <a:endCxn id="5" idx="0"/>
          </p:cNvCxnSpPr>
          <p:nvPr/>
        </p:nvCxnSpPr>
        <p:spPr>
          <a:xfrm>
            <a:off x="6924907" y="5437227"/>
            <a:ext cx="189595" cy="659598"/>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9B25992-6EE8-523D-FBB6-A63B04C0DC49}"/>
              </a:ext>
            </a:extLst>
          </p:cNvPr>
          <p:cNvCxnSpPr>
            <a:cxnSpLocks/>
            <a:endCxn id="5" idx="0"/>
          </p:cNvCxnSpPr>
          <p:nvPr/>
        </p:nvCxnSpPr>
        <p:spPr>
          <a:xfrm flipH="1">
            <a:off x="7114502" y="4777629"/>
            <a:ext cx="223000" cy="1319196"/>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6EC645-0AB9-21A7-F621-34559FC60551}"/>
              </a:ext>
            </a:extLst>
          </p:cNvPr>
          <p:cNvCxnSpPr>
            <a:cxnSpLocks/>
          </p:cNvCxnSpPr>
          <p:nvPr/>
        </p:nvCxnSpPr>
        <p:spPr>
          <a:xfrm flipH="1">
            <a:off x="9971057" y="5411640"/>
            <a:ext cx="511886" cy="710771"/>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714B3B5-3CC6-9CA3-E201-FB59BFC1C3BF}"/>
              </a:ext>
            </a:extLst>
          </p:cNvPr>
          <p:cNvSpPr txBox="1"/>
          <p:nvPr/>
        </p:nvSpPr>
        <p:spPr>
          <a:xfrm>
            <a:off x="9164485" y="6096825"/>
            <a:ext cx="2058256" cy="369332"/>
          </a:xfrm>
          <a:prstGeom prst="rect">
            <a:avLst/>
          </a:prstGeom>
          <a:noFill/>
        </p:spPr>
        <p:txBody>
          <a:bodyPr wrap="none" rtlCol="0">
            <a:spAutoFit/>
          </a:bodyPr>
          <a:lstStyle/>
          <a:p>
            <a:r>
              <a:rPr lang="en-US" dirty="0"/>
              <a:t>connecting function</a:t>
            </a:r>
          </a:p>
        </p:txBody>
      </p:sp>
      <p:cxnSp>
        <p:nvCxnSpPr>
          <p:cNvPr id="20" name="Straight Connector 19">
            <a:extLst>
              <a:ext uri="{FF2B5EF4-FFF2-40B4-BE49-F238E27FC236}">
                <a16:creationId xmlns:a16="http://schemas.microsoft.com/office/drawing/2014/main" id="{C5E3C5F1-54A2-0A84-D6E6-ABE02A8E934D}"/>
              </a:ext>
            </a:extLst>
          </p:cNvPr>
          <p:cNvCxnSpPr>
            <a:cxnSpLocks/>
          </p:cNvCxnSpPr>
          <p:nvPr/>
        </p:nvCxnSpPr>
        <p:spPr>
          <a:xfrm>
            <a:off x="9462220" y="5437227"/>
            <a:ext cx="508837" cy="685184"/>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17D2EC-B6B7-4AA3-A9B0-BA2CA4138EC4}"/>
              </a:ext>
            </a:extLst>
          </p:cNvPr>
          <p:cNvCxnSpPr>
            <a:cxnSpLocks/>
          </p:cNvCxnSpPr>
          <p:nvPr/>
        </p:nvCxnSpPr>
        <p:spPr>
          <a:xfrm flipH="1">
            <a:off x="9971057" y="4777629"/>
            <a:ext cx="508837" cy="1344782"/>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F026E9-23C0-15EC-CA2B-65D386DD015F}"/>
              </a:ext>
            </a:extLst>
          </p:cNvPr>
          <p:cNvCxnSpPr>
            <a:cxnSpLocks/>
          </p:cNvCxnSpPr>
          <p:nvPr/>
        </p:nvCxnSpPr>
        <p:spPr>
          <a:xfrm>
            <a:off x="9459171" y="4777629"/>
            <a:ext cx="508837" cy="1344782"/>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1F84EC3-5F6E-7E34-F28F-D4EF2B788B12}"/>
              </a:ext>
            </a:extLst>
          </p:cNvPr>
          <p:cNvSpPr txBox="1"/>
          <p:nvPr/>
        </p:nvSpPr>
        <p:spPr>
          <a:xfrm>
            <a:off x="10298189" y="3204945"/>
            <a:ext cx="1067985" cy="369332"/>
          </a:xfrm>
          <a:prstGeom prst="rect">
            <a:avLst/>
          </a:prstGeom>
          <a:noFill/>
        </p:spPr>
        <p:txBody>
          <a:bodyPr wrap="none" rtlCol="0">
            <a:spAutoFit/>
          </a:bodyPr>
          <a:lstStyle/>
          <a:p>
            <a:r>
              <a:rPr lang="en-US" dirty="0"/>
              <a:t>predicate</a:t>
            </a:r>
          </a:p>
        </p:txBody>
      </p:sp>
      <p:cxnSp>
        <p:nvCxnSpPr>
          <p:cNvPr id="8" name="Straight Connector 7">
            <a:extLst>
              <a:ext uri="{FF2B5EF4-FFF2-40B4-BE49-F238E27FC236}">
                <a16:creationId xmlns:a16="http://schemas.microsoft.com/office/drawing/2014/main" id="{DC781F48-143F-F82D-3A4E-8E5ECF842A6A}"/>
              </a:ext>
            </a:extLst>
          </p:cNvPr>
          <p:cNvCxnSpPr>
            <a:cxnSpLocks/>
          </p:cNvCxnSpPr>
          <p:nvPr/>
        </p:nvCxnSpPr>
        <p:spPr>
          <a:xfrm flipH="1">
            <a:off x="10069551" y="3574277"/>
            <a:ext cx="635620" cy="1064630"/>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E430FC-4FF0-CFEC-0292-C2BD49F38403}"/>
              </a:ext>
            </a:extLst>
          </p:cNvPr>
          <p:cNvCxnSpPr>
            <a:cxnSpLocks/>
            <a:stCxn id="7" idx="2"/>
          </p:cNvCxnSpPr>
          <p:nvPr/>
        </p:nvCxnSpPr>
        <p:spPr>
          <a:xfrm flipH="1">
            <a:off x="10069551" y="3574277"/>
            <a:ext cx="762631" cy="1588738"/>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69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46D96E4-501E-AF78-777E-E3440A3984DF}"/>
              </a:ext>
            </a:extLst>
          </p:cNvPr>
          <p:cNvSpPr/>
          <p:nvPr/>
        </p:nvSpPr>
        <p:spPr>
          <a:xfrm>
            <a:off x="5181601" y="1165315"/>
            <a:ext cx="6660000" cy="5400000"/>
          </a:xfrm>
          <a:prstGeom prst="rect">
            <a:avLst/>
          </a:prstGeom>
          <a:solidFill>
            <a:schemeClr val="bg1">
              <a:lumMod val="7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Example II: Red-black Trees</a:t>
            </a:r>
          </a:p>
        </p:txBody>
      </p:sp>
      <p:sp>
        <p:nvSpPr>
          <p:cNvPr id="3" name="Content Placeholder 2">
            <a:extLst>
              <a:ext uri="{FF2B5EF4-FFF2-40B4-BE49-F238E27FC236}">
                <a16:creationId xmlns:a16="http://schemas.microsoft.com/office/drawing/2014/main" id="{9F01AD6E-31E8-1C42-A53E-CAF84F9089FC}"/>
              </a:ext>
            </a:extLst>
          </p:cNvPr>
          <p:cNvSpPr>
            <a:spLocks noGrp="1"/>
          </p:cNvSpPr>
          <p:nvPr>
            <p:ph idx="1"/>
          </p:nvPr>
        </p:nvSpPr>
        <p:spPr>
          <a:xfrm>
            <a:off x="5345302" y="1176654"/>
            <a:ext cx="6313296" cy="5243073"/>
          </a:xfrm>
        </p:spPr>
        <p:txBody>
          <a:bodyPr>
            <a:normAutofit/>
          </a:bodyPr>
          <a:lstStyle/>
          <a:p>
            <a:pPr marL="0" indent="0">
              <a:buNone/>
            </a:pPr>
            <a:r>
              <a:rPr lang="en-US" sz="2400" b="1" dirty="0"/>
              <a:t>Logical characterization:</a:t>
            </a:r>
          </a:p>
          <a:p>
            <a:endParaRPr lang="en-US" sz="500" dirty="0"/>
          </a:p>
          <a:p>
            <a:pPr marL="0" indent="0">
              <a:buNone/>
            </a:pPr>
            <a:r>
              <a:rPr lang="en-US" sz="2000" dirty="0"/>
              <a:t>Every leaf is black:</a:t>
            </a:r>
          </a:p>
          <a:p>
            <a:pPr marL="0" indent="0">
              <a:buNone/>
            </a:pPr>
            <a:endParaRPr lang="en-US" sz="1100" dirty="0"/>
          </a:p>
          <a:p>
            <a:pPr marL="0" indent="0">
              <a:buNone/>
            </a:pPr>
            <a:r>
              <a:rPr lang="en-US" sz="2000" dirty="0"/>
              <a:t>If a node is red, both its children are black:</a:t>
            </a:r>
          </a:p>
          <a:p>
            <a:pPr marL="0" indent="0">
              <a:buNone/>
            </a:pPr>
            <a:endParaRPr lang="en-US" sz="2000" dirty="0"/>
          </a:p>
          <a:p>
            <a:pPr marL="0" indent="0">
              <a:buNone/>
            </a:pPr>
            <a:endParaRPr lang="en-US" sz="800" dirty="0"/>
          </a:p>
          <a:p>
            <a:pPr marL="0" indent="0">
              <a:buNone/>
            </a:pPr>
            <a:r>
              <a:rPr lang="en-GB" sz="1800" dirty="0">
                <a:effectLst/>
                <a:latin typeface="CMTI10"/>
              </a:rPr>
              <a:t>Every path from a node to a leaf has the same # of black nodes: </a:t>
            </a:r>
            <a:endParaRPr lang="en-GB" sz="1400" dirty="0"/>
          </a:p>
          <a:p>
            <a:pPr marL="0" indent="0">
              <a:buNone/>
            </a:pPr>
            <a:endParaRPr lang="en-US" sz="2000" dirty="0"/>
          </a:p>
          <a:p>
            <a:pPr marL="0" indent="0">
              <a:buNone/>
            </a:pPr>
            <a:endParaRPr lang="en-US" u="sng" dirty="0"/>
          </a:p>
          <a:p>
            <a:pPr marL="0" indent="0">
              <a:buNone/>
            </a:pPr>
            <a:endParaRPr lang="en-US" u="sng" dirty="0"/>
          </a:p>
        </p:txBody>
      </p:sp>
      <p:sp>
        <p:nvSpPr>
          <p:cNvPr id="11" name="TextBox 10">
            <a:extLst>
              <a:ext uri="{FF2B5EF4-FFF2-40B4-BE49-F238E27FC236}">
                <a16:creationId xmlns:a16="http://schemas.microsoft.com/office/drawing/2014/main" id="{EE0A0A56-675B-BA62-8A07-D02C284CBE6B}"/>
              </a:ext>
            </a:extLst>
          </p:cNvPr>
          <p:cNvSpPr txBox="1"/>
          <p:nvPr/>
        </p:nvSpPr>
        <p:spPr>
          <a:xfrm>
            <a:off x="665519" y="4821939"/>
            <a:ext cx="3805785" cy="400110"/>
          </a:xfrm>
          <a:prstGeom prst="rect">
            <a:avLst/>
          </a:prstGeom>
          <a:noFill/>
        </p:spPr>
        <p:txBody>
          <a:bodyPr wrap="none" rtlCol="0">
            <a:spAutoFit/>
          </a:bodyPr>
          <a:lstStyle/>
          <a:p>
            <a:pPr marL="0" indent="0" algn="ctr">
              <a:buFont typeface="Arial" panose="020B0604020202020204" pitchFamily="34" charset="0"/>
              <a:buNone/>
            </a:pPr>
            <a:r>
              <a:rPr lang="en-US" sz="2000" dirty="0"/>
              <a:t>Data Signature:                                   </a:t>
            </a:r>
          </a:p>
        </p:txBody>
      </p:sp>
      <p:pic>
        <p:nvPicPr>
          <p:cNvPr id="5" name="Picture 4">
            <a:extLst>
              <a:ext uri="{FF2B5EF4-FFF2-40B4-BE49-F238E27FC236}">
                <a16:creationId xmlns:a16="http://schemas.microsoft.com/office/drawing/2014/main" id="{4A73B77E-5C1E-18D4-BCB3-0CC2F9537D06}"/>
              </a:ext>
            </a:extLst>
          </p:cNvPr>
          <p:cNvPicPr>
            <a:picLocks noChangeAspect="1"/>
          </p:cNvPicPr>
          <p:nvPr/>
        </p:nvPicPr>
        <p:blipFill>
          <a:blip r:embed="rId3"/>
          <a:stretch>
            <a:fillRect/>
          </a:stretch>
        </p:blipFill>
        <p:spPr>
          <a:xfrm>
            <a:off x="86273" y="1198432"/>
            <a:ext cx="5077175" cy="2524484"/>
          </a:xfrm>
          <a:prstGeom prst="rect">
            <a:avLst/>
          </a:prstGeom>
        </p:spPr>
      </p:pic>
      <p:pic>
        <p:nvPicPr>
          <p:cNvPr id="9" name="Picture 8" descr="Text, letter&#10;&#10;Description automatically generated">
            <a:extLst>
              <a:ext uri="{FF2B5EF4-FFF2-40B4-BE49-F238E27FC236}">
                <a16:creationId xmlns:a16="http://schemas.microsoft.com/office/drawing/2014/main" id="{0412720B-495C-F946-7EDC-1A743ACFCDE5}"/>
              </a:ext>
            </a:extLst>
          </p:cNvPr>
          <p:cNvPicPr>
            <a:picLocks noChangeAspect="1"/>
          </p:cNvPicPr>
          <p:nvPr/>
        </p:nvPicPr>
        <p:blipFill>
          <a:blip r:embed="rId4"/>
          <a:stretch>
            <a:fillRect/>
          </a:stretch>
        </p:blipFill>
        <p:spPr>
          <a:xfrm>
            <a:off x="5442855" y="4198733"/>
            <a:ext cx="6215743" cy="1955303"/>
          </a:xfrm>
          <a:prstGeom prst="rect">
            <a:avLst/>
          </a:prstGeom>
          <a:ln w="38100">
            <a:noFill/>
          </a:ln>
        </p:spPr>
      </p:pic>
      <p:pic>
        <p:nvPicPr>
          <p:cNvPr id="12" name="Picture 11" descr="A picture containing diagram&#10;&#10;Description automatically generated">
            <a:extLst>
              <a:ext uri="{FF2B5EF4-FFF2-40B4-BE49-F238E27FC236}">
                <a16:creationId xmlns:a16="http://schemas.microsoft.com/office/drawing/2014/main" id="{29694AB1-6AED-C6EC-990D-0A90C56D3D37}"/>
              </a:ext>
            </a:extLst>
          </p:cNvPr>
          <p:cNvPicPr>
            <a:picLocks noChangeAspect="1"/>
          </p:cNvPicPr>
          <p:nvPr/>
        </p:nvPicPr>
        <p:blipFill>
          <a:blip r:embed="rId5"/>
          <a:stretch>
            <a:fillRect/>
          </a:stretch>
        </p:blipFill>
        <p:spPr>
          <a:xfrm>
            <a:off x="8148164" y="1862091"/>
            <a:ext cx="2558144" cy="408549"/>
          </a:xfrm>
          <a:prstGeom prst="rect">
            <a:avLst/>
          </a:prstGeom>
          <a:ln w="38100">
            <a:noFill/>
          </a:ln>
        </p:spPr>
      </p:pic>
      <p:pic>
        <p:nvPicPr>
          <p:cNvPr id="14" name="Picture 13">
            <a:extLst>
              <a:ext uri="{FF2B5EF4-FFF2-40B4-BE49-F238E27FC236}">
                <a16:creationId xmlns:a16="http://schemas.microsoft.com/office/drawing/2014/main" id="{CD2E0F0B-C04E-A4AC-B044-CB00A83ABDBC}"/>
              </a:ext>
            </a:extLst>
          </p:cNvPr>
          <p:cNvPicPr>
            <a:picLocks noChangeAspect="1"/>
          </p:cNvPicPr>
          <p:nvPr/>
        </p:nvPicPr>
        <p:blipFill>
          <a:blip r:embed="rId6"/>
          <a:stretch>
            <a:fillRect/>
          </a:stretch>
        </p:blipFill>
        <p:spPr>
          <a:xfrm>
            <a:off x="6025451" y="3015684"/>
            <a:ext cx="5431971" cy="383631"/>
          </a:xfrm>
          <a:prstGeom prst="rect">
            <a:avLst/>
          </a:prstGeom>
          <a:ln w="38100">
            <a:noFill/>
          </a:ln>
        </p:spPr>
      </p:pic>
      <p:pic>
        <p:nvPicPr>
          <p:cNvPr id="18" name="Picture 17" descr="A picture containing text&#10;&#10;Description automatically generated">
            <a:extLst>
              <a:ext uri="{FF2B5EF4-FFF2-40B4-BE49-F238E27FC236}">
                <a16:creationId xmlns:a16="http://schemas.microsoft.com/office/drawing/2014/main" id="{C1554E5A-7809-ADB8-04AD-344B1098181B}"/>
              </a:ext>
            </a:extLst>
          </p:cNvPr>
          <p:cNvPicPr>
            <a:picLocks noChangeAspect="1"/>
          </p:cNvPicPr>
          <p:nvPr/>
        </p:nvPicPr>
        <p:blipFill>
          <a:blip r:embed="rId7"/>
          <a:stretch>
            <a:fillRect/>
          </a:stretch>
        </p:blipFill>
        <p:spPr>
          <a:xfrm>
            <a:off x="2410909" y="4902816"/>
            <a:ext cx="2442718" cy="317049"/>
          </a:xfrm>
          <a:prstGeom prst="rect">
            <a:avLst/>
          </a:prstGeom>
        </p:spPr>
      </p:pic>
    </p:spTree>
    <p:extLst>
      <p:ext uri="{BB962C8B-B14F-4D97-AF65-F5344CB8AC3E}">
        <p14:creationId xmlns:p14="http://schemas.microsoft.com/office/powerpoint/2010/main" val="2351913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46D96E4-501E-AF78-777E-E3440A3984DF}"/>
              </a:ext>
            </a:extLst>
          </p:cNvPr>
          <p:cNvSpPr/>
          <p:nvPr/>
        </p:nvSpPr>
        <p:spPr>
          <a:xfrm>
            <a:off x="5170716" y="1154429"/>
            <a:ext cx="6660000" cy="5400000"/>
          </a:xfrm>
          <a:prstGeom prst="rect">
            <a:avLst/>
          </a:prstGeom>
          <a:solidFill>
            <a:schemeClr val="bg1">
              <a:lumMod val="7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Example II: Red-black Trees</a:t>
            </a:r>
          </a:p>
        </p:txBody>
      </p:sp>
      <p:sp>
        <p:nvSpPr>
          <p:cNvPr id="3" name="Content Placeholder 2">
            <a:extLst>
              <a:ext uri="{FF2B5EF4-FFF2-40B4-BE49-F238E27FC236}">
                <a16:creationId xmlns:a16="http://schemas.microsoft.com/office/drawing/2014/main" id="{9F01AD6E-31E8-1C42-A53E-CAF84F9089FC}"/>
              </a:ext>
            </a:extLst>
          </p:cNvPr>
          <p:cNvSpPr>
            <a:spLocks noGrp="1"/>
          </p:cNvSpPr>
          <p:nvPr>
            <p:ph idx="1"/>
          </p:nvPr>
        </p:nvSpPr>
        <p:spPr>
          <a:xfrm>
            <a:off x="5345302" y="1176654"/>
            <a:ext cx="6334133" cy="5243073"/>
          </a:xfrm>
        </p:spPr>
        <p:txBody>
          <a:bodyPr>
            <a:normAutofit/>
          </a:bodyPr>
          <a:lstStyle/>
          <a:p>
            <a:pPr marL="0" indent="0">
              <a:buNone/>
            </a:pPr>
            <a:r>
              <a:rPr lang="en-US" sz="2400" b="1" dirty="0"/>
              <a:t>Logical characterization:</a:t>
            </a:r>
          </a:p>
          <a:p>
            <a:endParaRPr lang="en-US" sz="500" dirty="0"/>
          </a:p>
          <a:p>
            <a:pPr marL="0" indent="0">
              <a:buNone/>
            </a:pPr>
            <a:r>
              <a:rPr lang="en-US" sz="2000" dirty="0"/>
              <a:t>Every leaf is black:</a:t>
            </a:r>
          </a:p>
          <a:p>
            <a:pPr marL="0" indent="0">
              <a:buNone/>
            </a:pPr>
            <a:endParaRPr lang="en-US" sz="1100" dirty="0"/>
          </a:p>
          <a:p>
            <a:pPr marL="0" indent="0">
              <a:buNone/>
            </a:pPr>
            <a:r>
              <a:rPr lang="en-US" sz="2000" dirty="0"/>
              <a:t>If a node is red, both its children are black:</a:t>
            </a:r>
          </a:p>
          <a:p>
            <a:pPr marL="0" indent="0">
              <a:buNone/>
            </a:pPr>
            <a:endParaRPr lang="en-US" sz="2000" dirty="0"/>
          </a:p>
          <a:p>
            <a:pPr marL="0" indent="0">
              <a:buNone/>
            </a:pPr>
            <a:endParaRPr lang="en-US" sz="800" dirty="0"/>
          </a:p>
          <a:p>
            <a:pPr marL="0" indent="0">
              <a:buNone/>
            </a:pPr>
            <a:r>
              <a:rPr lang="en-GB" sz="1800" dirty="0">
                <a:effectLst/>
                <a:latin typeface="CMTI10"/>
              </a:rPr>
              <a:t>Every path from a node to a leaf has the same # of black nodes: </a:t>
            </a:r>
            <a:endParaRPr lang="en-GB" sz="1400" dirty="0"/>
          </a:p>
          <a:p>
            <a:pPr marL="0" indent="0">
              <a:buNone/>
            </a:pPr>
            <a:r>
              <a:rPr lang="en-GB" sz="1800" dirty="0">
                <a:effectLst/>
                <a:latin typeface="CMTI10"/>
              </a:rPr>
              <a:t> </a:t>
            </a:r>
            <a:endParaRPr lang="en-GB" sz="1400" dirty="0"/>
          </a:p>
          <a:p>
            <a:pPr marL="0" indent="0">
              <a:buNone/>
            </a:pPr>
            <a:endParaRPr lang="en-US" sz="2000" dirty="0"/>
          </a:p>
          <a:p>
            <a:pPr marL="0" indent="0">
              <a:buNone/>
            </a:pPr>
            <a:endParaRPr lang="en-US" u="sng" dirty="0"/>
          </a:p>
          <a:p>
            <a:pPr marL="0" indent="0">
              <a:buNone/>
            </a:pPr>
            <a:endParaRPr lang="en-US" u="sng" dirty="0"/>
          </a:p>
        </p:txBody>
      </p:sp>
      <p:sp>
        <p:nvSpPr>
          <p:cNvPr id="11" name="TextBox 10">
            <a:extLst>
              <a:ext uri="{FF2B5EF4-FFF2-40B4-BE49-F238E27FC236}">
                <a16:creationId xmlns:a16="http://schemas.microsoft.com/office/drawing/2014/main" id="{EE0A0A56-675B-BA62-8A07-D02C284CBE6B}"/>
              </a:ext>
            </a:extLst>
          </p:cNvPr>
          <p:cNvSpPr txBox="1"/>
          <p:nvPr/>
        </p:nvSpPr>
        <p:spPr>
          <a:xfrm>
            <a:off x="665519" y="4821939"/>
            <a:ext cx="3805785" cy="400110"/>
          </a:xfrm>
          <a:prstGeom prst="rect">
            <a:avLst/>
          </a:prstGeom>
          <a:noFill/>
        </p:spPr>
        <p:txBody>
          <a:bodyPr wrap="none" rtlCol="0">
            <a:spAutoFit/>
          </a:bodyPr>
          <a:lstStyle/>
          <a:p>
            <a:pPr marL="0" indent="0" algn="ctr">
              <a:buFont typeface="Arial" panose="020B0604020202020204" pitchFamily="34" charset="0"/>
              <a:buNone/>
            </a:pPr>
            <a:r>
              <a:rPr lang="en-US" sz="2000" dirty="0"/>
              <a:t>Data Signature:                                   </a:t>
            </a:r>
          </a:p>
        </p:txBody>
      </p:sp>
      <p:pic>
        <p:nvPicPr>
          <p:cNvPr id="5" name="Picture 4">
            <a:extLst>
              <a:ext uri="{FF2B5EF4-FFF2-40B4-BE49-F238E27FC236}">
                <a16:creationId xmlns:a16="http://schemas.microsoft.com/office/drawing/2014/main" id="{4A73B77E-5C1E-18D4-BCB3-0CC2F9537D06}"/>
              </a:ext>
            </a:extLst>
          </p:cNvPr>
          <p:cNvPicPr>
            <a:picLocks noChangeAspect="1"/>
          </p:cNvPicPr>
          <p:nvPr/>
        </p:nvPicPr>
        <p:blipFill>
          <a:blip r:embed="rId3"/>
          <a:stretch>
            <a:fillRect/>
          </a:stretch>
        </p:blipFill>
        <p:spPr>
          <a:xfrm>
            <a:off x="86273" y="1198432"/>
            <a:ext cx="5077175" cy="2524484"/>
          </a:xfrm>
          <a:prstGeom prst="rect">
            <a:avLst/>
          </a:prstGeom>
        </p:spPr>
      </p:pic>
      <p:pic>
        <p:nvPicPr>
          <p:cNvPr id="9" name="Picture 8" descr="Text, letter&#10;&#10;Description automatically generated">
            <a:extLst>
              <a:ext uri="{FF2B5EF4-FFF2-40B4-BE49-F238E27FC236}">
                <a16:creationId xmlns:a16="http://schemas.microsoft.com/office/drawing/2014/main" id="{0412720B-495C-F946-7EDC-1A743ACFCDE5}"/>
              </a:ext>
            </a:extLst>
          </p:cNvPr>
          <p:cNvPicPr>
            <a:picLocks noChangeAspect="1"/>
          </p:cNvPicPr>
          <p:nvPr/>
        </p:nvPicPr>
        <p:blipFill>
          <a:blip r:embed="rId4"/>
          <a:stretch>
            <a:fillRect/>
          </a:stretch>
        </p:blipFill>
        <p:spPr>
          <a:xfrm>
            <a:off x="5442855" y="4198733"/>
            <a:ext cx="6215743" cy="1955303"/>
          </a:xfrm>
          <a:prstGeom prst="rect">
            <a:avLst/>
          </a:prstGeom>
          <a:ln w="38100">
            <a:noFill/>
          </a:ln>
        </p:spPr>
      </p:pic>
      <p:pic>
        <p:nvPicPr>
          <p:cNvPr id="12" name="Picture 11" descr="A picture containing diagram&#10;&#10;Description automatically generated">
            <a:extLst>
              <a:ext uri="{FF2B5EF4-FFF2-40B4-BE49-F238E27FC236}">
                <a16:creationId xmlns:a16="http://schemas.microsoft.com/office/drawing/2014/main" id="{29694AB1-6AED-C6EC-990D-0A90C56D3D37}"/>
              </a:ext>
            </a:extLst>
          </p:cNvPr>
          <p:cNvPicPr>
            <a:picLocks noChangeAspect="1"/>
          </p:cNvPicPr>
          <p:nvPr/>
        </p:nvPicPr>
        <p:blipFill>
          <a:blip r:embed="rId5"/>
          <a:stretch>
            <a:fillRect/>
          </a:stretch>
        </p:blipFill>
        <p:spPr>
          <a:xfrm>
            <a:off x="8148164" y="1862091"/>
            <a:ext cx="2558144" cy="408549"/>
          </a:xfrm>
          <a:prstGeom prst="rect">
            <a:avLst/>
          </a:prstGeom>
          <a:ln w="38100">
            <a:noFill/>
          </a:ln>
        </p:spPr>
      </p:pic>
      <p:pic>
        <p:nvPicPr>
          <p:cNvPr id="14" name="Picture 13">
            <a:extLst>
              <a:ext uri="{FF2B5EF4-FFF2-40B4-BE49-F238E27FC236}">
                <a16:creationId xmlns:a16="http://schemas.microsoft.com/office/drawing/2014/main" id="{CD2E0F0B-C04E-A4AC-B044-CB00A83ABDBC}"/>
              </a:ext>
            </a:extLst>
          </p:cNvPr>
          <p:cNvPicPr>
            <a:picLocks noChangeAspect="1"/>
          </p:cNvPicPr>
          <p:nvPr/>
        </p:nvPicPr>
        <p:blipFill>
          <a:blip r:embed="rId6"/>
          <a:stretch>
            <a:fillRect/>
          </a:stretch>
        </p:blipFill>
        <p:spPr>
          <a:xfrm>
            <a:off x="6025451" y="3015684"/>
            <a:ext cx="5431971" cy="383631"/>
          </a:xfrm>
          <a:prstGeom prst="rect">
            <a:avLst/>
          </a:prstGeom>
          <a:ln w="38100">
            <a:noFill/>
          </a:ln>
        </p:spPr>
      </p:pic>
      <p:sp>
        <p:nvSpPr>
          <p:cNvPr id="13" name="TextBox 12">
            <a:extLst>
              <a:ext uri="{FF2B5EF4-FFF2-40B4-BE49-F238E27FC236}">
                <a16:creationId xmlns:a16="http://schemas.microsoft.com/office/drawing/2014/main" id="{A769C6E3-195F-3865-385E-B3F5E39E4C14}"/>
              </a:ext>
            </a:extLst>
          </p:cNvPr>
          <p:cNvSpPr txBox="1"/>
          <p:nvPr/>
        </p:nvSpPr>
        <p:spPr>
          <a:xfrm>
            <a:off x="3428997" y="3646713"/>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18" name="TextBox 17">
            <a:extLst>
              <a:ext uri="{FF2B5EF4-FFF2-40B4-BE49-F238E27FC236}">
                <a16:creationId xmlns:a16="http://schemas.microsoft.com/office/drawing/2014/main" id="{A55A450D-57FA-0966-C7A8-74A345F0C7BE}"/>
              </a:ext>
            </a:extLst>
          </p:cNvPr>
          <p:cNvSpPr txBox="1"/>
          <p:nvPr/>
        </p:nvSpPr>
        <p:spPr>
          <a:xfrm>
            <a:off x="3864420" y="3646712"/>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19" name="TextBox 18">
            <a:extLst>
              <a:ext uri="{FF2B5EF4-FFF2-40B4-BE49-F238E27FC236}">
                <a16:creationId xmlns:a16="http://schemas.microsoft.com/office/drawing/2014/main" id="{325AF79A-C50F-0647-E955-BE46199EFD7D}"/>
              </a:ext>
            </a:extLst>
          </p:cNvPr>
          <p:cNvSpPr txBox="1"/>
          <p:nvPr/>
        </p:nvSpPr>
        <p:spPr>
          <a:xfrm>
            <a:off x="4376058" y="3646711"/>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20" name="TextBox 19">
            <a:extLst>
              <a:ext uri="{FF2B5EF4-FFF2-40B4-BE49-F238E27FC236}">
                <a16:creationId xmlns:a16="http://schemas.microsoft.com/office/drawing/2014/main" id="{2859F2BA-AC13-34AE-F13E-31791B585C36}"/>
              </a:ext>
            </a:extLst>
          </p:cNvPr>
          <p:cNvSpPr txBox="1"/>
          <p:nvPr/>
        </p:nvSpPr>
        <p:spPr>
          <a:xfrm>
            <a:off x="4811478" y="3646712"/>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21" name="TextBox 20">
            <a:extLst>
              <a:ext uri="{FF2B5EF4-FFF2-40B4-BE49-F238E27FC236}">
                <a16:creationId xmlns:a16="http://schemas.microsoft.com/office/drawing/2014/main" id="{1C7B032C-751B-FDF7-3617-0A28FEB6E9D4}"/>
              </a:ext>
            </a:extLst>
          </p:cNvPr>
          <p:cNvSpPr txBox="1"/>
          <p:nvPr/>
        </p:nvSpPr>
        <p:spPr>
          <a:xfrm>
            <a:off x="827310" y="2547252"/>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23" name="TextBox 22">
            <a:extLst>
              <a:ext uri="{FF2B5EF4-FFF2-40B4-BE49-F238E27FC236}">
                <a16:creationId xmlns:a16="http://schemas.microsoft.com/office/drawing/2014/main" id="{103CDCF1-EAF6-E8A0-9FD8-82CC3463F081}"/>
              </a:ext>
            </a:extLst>
          </p:cNvPr>
          <p:cNvSpPr txBox="1"/>
          <p:nvPr/>
        </p:nvSpPr>
        <p:spPr>
          <a:xfrm>
            <a:off x="391882" y="2035624"/>
            <a:ext cx="314510" cy="400110"/>
          </a:xfrm>
          <a:prstGeom prst="rect">
            <a:avLst/>
          </a:prstGeom>
          <a:noFill/>
        </p:spPr>
        <p:txBody>
          <a:bodyPr wrap="none" rtlCol="0">
            <a:spAutoFit/>
          </a:bodyPr>
          <a:lstStyle/>
          <a:p>
            <a:r>
              <a:rPr lang="en-US" sz="2000" b="1" dirty="0">
                <a:solidFill>
                  <a:srgbClr val="00B050"/>
                </a:solidFill>
              </a:rPr>
              <a:t>2</a:t>
            </a:r>
            <a:endParaRPr lang="en-US" sz="2400" b="1" dirty="0">
              <a:solidFill>
                <a:srgbClr val="00B050"/>
              </a:solidFill>
            </a:endParaRPr>
          </a:p>
        </p:txBody>
      </p:sp>
      <p:sp>
        <p:nvSpPr>
          <p:cNvPr id="24" name="TextBox 23">
            <a:extLst>
              <a:ext uri="{FF2B5EF4-FFF2-40B4-BE49-F238E27FC236}">
                <a16:creationId xmlns:a16="http://schemas.microsoft.com/office/drawing/2014/main" id="{9B4862F7-EAB6-C9EC-F062-EA24CAFBF8B9}"/>
              </a:ext>
            </a:extLst>
          </p:cNvPr>
          <p:cNvSpPr txBox="1"/>
          <p:nvPr/>
        </p:nvSpPr>
        <p:spPr>
          <a:xfrm>
            <a:off x="2884712" y="2035622"/>
            <a:ext cx="314510" cy="400110"/>
          </a:xfrm>
          <a:prstGeom prst="rect">
            <a:avLst/>
          </a:prstGeom>
          <a:noFill/>
        </p:spPr>
        <p:txBody>
          <a:bodyPr wrap="none" rtlCol="0">
            <a:spAutoFit/>
          </a:bodyPr>
          <a:lstStyle/>
          <a:p>
            <a:r>
              <a:rPr lang="en-US" sz="2000" b="1" dirty="0">
                <a:solidFill>
                  <a:srgbClr val="00B050"/>
                </a:solidFill>
              </a:rPr>
              <a:t>2</a:t>
            </a:r>
            <a:endParaRPr lang="en-US" sz="2400" b="1" dirty="0">
              <a:solidFill>
                <a:srgbClr val="00B050"/>
              </a:solidFill>
            </a:endParaRPr>
          </a:p>
        </p:txBody>
      </p:sp>
      <p:sp>
        <p:nvSpPr>
          <p:cNvPr id="25" name="TextBox 24">
            <a:extLst>
              <a:ext uri="{FF2B5EF4-FFF2-40B4-BE49-F238E27FC236}">
                <a16:creationId xmlns:a16="http://schemas.microsoft.com/office/drawing/2014/main" id="{B8EC504C-415E-0B3D-6197-425B9F0FC186}"/>
              </a:ext>
            </a:extLst>
          </p:cNvPr>
          <p:cNvSpPr txBox="1"/>
          <p:nvPr/>
        </p:nvSpPr>
        <p:spPr>
          <a:xfrm>
            <a:off x="4125682" y="2024733"/>
            <a:ext cx="314510" cy="400110"/>
          </a:xfrm>
          <a:prstGeom prst="rect">
            <a:avLst/>
          </a:prstGeom>
          <a:noFill/>
        </p:spPr>
        <p:txBody>
          <a:bodyPr wrap="none" rtlCol="0">
            <a:spAutoFit/>
          </a:bodyPr>
          <a:lstStyle/>
          <a:p>
            <a:r>
              <a:rPr lang="en-US" sz="2000" b="1" dirty="0">
                <a:solidFill>
                  <a:srgbClr val="00B050"/>
                </a:solidFill>
              </a:rPr>
              <a:t>2</a:t>
            </a:r>
            <a:endParaRPr lang="en-US" sz="2400" b="1" dirty="0">
              <a:solidFill>
                <a:srgbClr val="00B050"/>
              </a:solidFill>
            </a:endParaRPr>
          </a:p>
        </p:txBody>
      </p:sp>
      <p:sp>
        <p:nvSpPr>
          <p:cNvPr id="26" name="TextBox 25">
            <a:extLst>
              <a:ext uri="{FF2B5EF4-FFF2-40B4-BE49-F238E27FC236}">
                <a16:creationId xmlns:a16="http://schemas.microsoft.com/office/drawing/2014/main" id="{4C00BA92-B3DA-E044-6CFA-D18FBA7CB7A9}"/>
              </a:ext>
            </a:extLst>
          </p:cNvPr>
          <p:cNvSpPr txBox="1"/>
          <p:nvPr/>
        </p:nvSpPr>
        <p:spPr>
          <a:xfrm>
            <a:off x="3635825" y="2558137"/>
            <a:ext cx="314510" cy="400110"/>
          </a:xfrm>
          <a:prstGeom prst="rect">
            <a:avLst/>
          </a:prstGeom>
          <a:noFill/>
        </p:spPr>
        <p:txBody>
          <a:bodyPr wrap="none" rtlCol="0">
            <a:spAutoFit/>
          </a:bodyPr>
          <a:lstStyle/>
          <a:p>
            <a:r>
              <a:rPr lang="en-US" sz="2000" b="1" dirty="0">
                <a:solidFill>
                  <a:srgbClr val="00B050"/>
                </a:solidFill>
              </a:rPr>
              <a:t>1</a:t>
            </a:r>
            <a:endParaRPr lang="en-US" b="1" dirty="0">
              <a:solidFill>
                <a:srgbClr val="00B050"/>
              </a:solidFill>
            </a:endParaRPr>
          </a:p>
        </p:txBody>
      </p:sp>
      <p:sp>
        <p:nvSpPr>
          <p:cNvPr id="27" name="TextBox 26">
            <a:extLst>
              <a:ext uri="{FF2B5EF4-FFF2-40B4-BE49-F238E27FC236}">
                <a16:creationId xmlns:a16="http://schemas.microsoft.com/office/drawing/2014/main" id="{62956BC4-A7BD-AED2-22F5-0B7AF6C6368A}"/>
              </a:ext>
            </a:extLst>
          </p:cNvPr>
          <p:cNvSpPr txBox="1"/>
          <p:nvPr/>
        </p:nvSpPr>
        <p:spPr>
          <a:xfrm>
            <a:off x="4593765" y="2569022"/>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28" name="TextBox 27">
            <a:extLst>
              <a:ext uri="{FF2B5EF4-FFF2-40B4-BE49-F238E27FC236}">
                <a16:creationId xmlns:a16="http://schemas.microsoft.com/office/drawing/2014/main" id="{0CC35166-C12B-E329-F1FD-2D460769B623}"/>
              </a:ext>
            </a:extLst>
          </p:cNvPr>
          <p:cNvSpPr txBox="1"/>
          <p:nvPr/>
        </p:nvSpPr>
        <p:spPr>
          <a:xfrm>
            <a:off x="3505199" y="1480443"/>
            <a:ext cx="314510" cy="400110"/>
          </a:xfrm>
          <a:prstGeom prst="rect">
            <a:avLst/>
          </a:prstGeom>
          <a:noFill/>
        </p:spPr>
        <p:txBody>
          <a:bodyPr wrap="none" rtlCol="0">
            <a:spAutoFit/>
          </a:bodyPr>
          <a:lstStyle/>
          <a:p>
            <a:r>
              <a:rPr lang="en-US" sz="2000" b="1" dirty="0">
                <a:solidFill>
                  <a:srgbClr val="00B050"/>
                </a:solidFill>
              </a:rPr>
              <a:t>2</a:t>
            </a:r>
            <a:endParaRPr lang="en-US" sz="2400" b="1" dirty="0">
              <a:solidFill>
                <a:srgbClr val="00B050"/>
              </a:solidFill>
            </a:endParaRPr>
          </a:p>
        </p:txBody>
      </p:sp>
      <p:sp>
        <p:nvSpPr>
          <p:cNvPr id="29" name="TextBox 28">
            <a:extLst>
              <a:ext uri="{FF2B5EF4-FFF2-40B4-BE49-F238E27FC236}">
                <a16:creationId xmlns:a16="http://schemas.microsoft.com/office/drawing/2014/main" id="{4AA09549-6F4E-4444-0EB6-D621E0D8EB89}"/>
              </a:ext>
            </a:extLst>
          </p:cNvPr>
          <p:cNvSpPr txBox="1"/>
          <p:nvPr/>
        </p:nvSpPr>
        <p:spPr>
          <a:xfrm>
            <a:off x="1654626" y="2035619"/>
            <a:ext cx="314510" cy="400110"/>
          </a:xfrm>
          <a:prstGeom prst="rect">
            <a:avLst/>
          </a:prstGeom>
          <a:noFill/>
        </p:spPr>
        <p:txBody>
          <a:bodyPr wrap="none" rtlCol="0">
            <a:spAutoFit/>
          </a:bodyPr>
          <a:lstStyle/>
          <a:p>
            <a:r>
              <a:rPr lang="en-US" sz="2000" b="1" dirty="0">
                <a:solidFill>
                  <a:srgbClr val="00B050"/>
                </a:solidFill>
              </a:rPr>
              <a:t>2</a:t>
            </a:r>
            <a:endParaRPr lang="en-US" sz="2400" b="1" dirty="0">
              <a:solidFill>
                <a:srgbClr val="00B050"/>
              </a:solidFill>
            </a:endParaRPr>
          </a:p>
        </p:txBody>
      </p:sp>
      <p:sp>
        <p:nvSpPr>
          <p:cNvPr id="30" name="TextBox 29">
            <a:extLst>
              <a:ext uri="{FF2B5EF4-FFF2-40B4-BE49-F238E27FC236}">
                <a16:creationId xmlns:a16="http://schemas.microsoft.com/office/drawing/2014/main" id="{7DE5F56C-EE7E-B999-539C-BA263AD947DD}"/>
              </a:ext>
            </a:extLst>
          </p:cNvPr>
          <p:cNvSpPr txBox="1"/>
          <p:nvPr/>
        </p:nvSpPr>
        <p:spPr>
          <a:xfrm>
            <a:off x="1023256" y="1480447"/>
            <a:ext cx="314510" cy="400110"/>
          </a:xfrm>
          <a:prstGeom prst="rect">
            <a:avLst/>
          </a:prstGeom>
          <a:noFill/>
        </p:spPr>
        <p:txBody>
          <a:bodyPr wrap="none" rtlCol="0">
            <a:spAutoFit/>
          </a:bodyPr>
          <a:lstStyle/>
          <a:p>
            <a:r>
              <a:rPr lang="en-US" sz="2000" b="1" dirty="0">
                <a:solidFill>
                  <a:srgbClr val="00B050"/>
                </a:solidFill>
              </a:rPr>
              <a:t>2</a:t>
            </a:r>
            <a:endParaRPr lang="en-US" sz="2400" b="1" dirty="0">
              <a:solidFill>
                <a:srgbClr val="00B050"/>
              </a:solidFill>
            </a:endParaRPr>
          </a:p>
        </p:txBody>
      </p:sp>
      <p:sp>
        <p:nvSpPr>
          <p:cNvPr id="31" name="TextBox 30">
            <a:extLst>
              <a:ext uri="{FF2B5EF4-FFF2-40B4-BE49-F238E27FC236}">
                <a16:creationId xmlns:a16="http://schemas.microsoft.com/office/drawing/2014/main" id="{EDE412A4-A214-7DEF-01CA-A19255E20048}"/>
              </a:ext>
            </a:extLst>
          </p:cNvPr>
          <p:cNvSpPr txBox="1"/>
          <p:nvPr/>
        </p:nvSpPr>
        <p:spPr>
          <a:xfrm>
            <a:off x="2264226" y="936164"/>
            <a:ext cx="314510" cy="400110"/>
          </a:xfrm>
          <a:prstGeom prst="rect">
            <a:avLst/>
          </a:prstGeom>
          <a:noFill/>
        </p:spPr>
        <p:txBody>
          <a:bodyPr wrap="none" rtlCol="0">
            <a:spAutoFit/>
          </a:bodyPr>
          <a:lstStyle/>
          <a:p>
            <a:r>
              <a:rPr lang="en-US" sz="2000" b="1" dirty="0">
                <a:solidFill>
                  <a:srgbClr val="00B050"/>
                </a:solidFill>
              </a:rPr>
              <a:t>3</a:t>
            </a:r>
            <a:endParaRPr lang="en-US" sz="2400" b="1" dirty="0">
              <a:solidFill>
                <a:srgbClr val="00B050"/>
              </a:solidFill>
            </a:endParaRPr>
          </a:p>
        </p:txBody>
      </p:sp>
      <p:sp>
        <p:nvSpPr>
          <p:cNvPr id="32" name="TextBox 31">
            <a:extLst>
              <a:ext uri="{FF2B5EF4-FFF2-40B4-BE49-F238E27FC236}">
                <a16:creationId xmlns:a16="http://schemas.microsoft.com/office/drawing/2014/main" id="{C65AA38C-2EE8-3B8D-1FAA-7C490ED268EF}"/>
              </a:ext>
            </a:extLst>
          </p:cNvPr>
          <p:cNvSpPr txBox="1"/>
          <p:nvPr/>
        </p:nvSpPr>
        <p:spPr>
          <a:xfrm>
            <a:off x="10225788" y="5158356"/>
            <a:ext cx="1486304" cy="400110"/>
          </a:xfrm>
          <a:prstGeom prst="rect">
            <a:avLst/>
          </a:prstGeom>
          <a:noFill/>
        </p:spPr>
        <p:txBody>
          <a:bodyPr wrap="none" rtlCol="0">
            <a:spAutoFit/>
          </a:bodyPr>
          <a:lstStyle/>
          <a:p>
            <a:r>
              <a:rPr lang="en-US" sz="2000" b="1" i="1" dirty="0">
                <a:solidFill>
                  <a:srgbClr val="00B050"/>
                </a:solidFill>
                <a:latin typeface="Times New Roman" panose="02020603050405020304" pitchFamily="18" charset="0"/>
                <a:cs typeface="Times New Roman" panose="02020603050405020304" pitchFamily="18" charset="0"/>
              </a:rPr>
              <a:t>black height</a:t>
            </a:r>
          </a:p>
        </p:txBody>
      </p:sp>
      <p:cxnSp>
        <p:nvCxnSpPr>
          <p:cNvPr id="15" name="Straight Connector 14">
            <a:extLst>
              <a:ext uri="{FF2B5EF4-FFF2-40B4-BE49-F238E27FC236}">
                <a16:creationId xmlns:a16="http://schemas.microsoft.com/office/drawing/2014/main" id="{D85CA043-150A-0BA7-8195-14C6DD8D7FE0}"/>
              </a:ext>
            </a:extLst>
          </p:cNvPr>
          <p:cNvCxnSpPr>
            <a:cxnSpLocks/>
          </p:cNvCxnSpPr>
          <p:nvPr/>
        </p:nvCxnSpPr>
        <p:spPr>
          <a:xfrm>
            <a:off x="9781091" y="4615543"/>
            <a:ext cx="636539" cy="54281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22EA55B-6B5C-D4B7-9F8F-1045BCC7404D}"/>
              </a:ext>
            </a:extLst>
          </p:cNvPr>
          <p:cNvSpPr txBox="1"/>
          <p:nvPr/>
        </p:nvSpPr>
        <p:spPr>
          <a:xfrm>
            <a:off x="755224" y="5876818"/>
            <a:ext cx="4319324" cy="369332"/>
          </a:xfrm>
          <a:prstGeom prst="rect">
            <a:avLst/>
          </a:prstGeom>
          <a:noFill/>
          <a:ln w="50800">
            <a:solidFill>
              <a:srgbClr val="00B050"/>
            </a:solidFill>
          </a:ln>
        </p:spPr>
        <p:txBody>
          <a:bodyPr wrap="none" rtlCol="0">
            <a:spAutoFit/>
          </a:bodyPr>
          <a:lstStyle/>
          <a:p>
            <a:r>
              <a:rPr lang="en-US" b="1" dirty="0">
                <a:cs typeface="Times New Roman" panose="02020603050405020304" pitchFamily="18" charset="0"/>
              </a:rPr>
              <a:t>Note tha</a:t>
            </a:r>
            <a:r>
              <a:rPr lang="en-US" b="1" dirty="0">
                <a:latin typeface="Times New Roman" panose="02020603050405020304" pitchFamily="18" charset="0"/>
                <a:cs typeface="Times New Roman" panose="02020603050405020304" pitchFamily="18" charset="0"/>
              </a:rPr>
              <a:t>t </a:t>
            </a:r>
            <a:r>
              <a:rPr lang="en-US" i="1" dirty="0" err="1">
                <a:latin typeface="Times New Roman" panose="02020603050405020304" pitchFamily="18" charset="0"/>
                <a:cs typeface="Times New Roman" panose="02020603050405020304" pitchFamily="18" charset="0"/>
              </a:rPr>
              <a:t>bh</a:t>
            </a:r>
            <a:r>
              <a:rPr lang="en-US" b="1" i="1" dirty="0">
                <a:solidFill>
                  <a:srgbClr val="00B050"/>
                </a:solidFill>
                <a:latin typeface="Times New Roman" panose="02020603050405020304" pitchFamily="18" charset="0"/>
                <a:cs typeface="Times New Roman" panose="02020603050405020304" pitchFamily="18" charset="0"/>
              </a:rPr>
              <a:t> </a:t>
            </a:r>
            <a:r>
              <a:rPr lang="en-US" b="1" dirty="0">
                <a:cs typeface="Times New Roman" panose="02020603050405020304" pitchFamily="18" charset="0"/>
              </a:rPr>
              <a:t>is not a field of the signature</a:t>
            </a:r>
          </a:p>
        </p:txBody>
      </p:sp>
      <p:pic>
        <p:nvPicPr>
          <p:cNvPr id="43" name="Picture 42" descr="A picture containing text&#10;&#10;Description automatically generated">
            <a:extLst>
              <a:ext uri="{FF2B5EF4-FFF2-40B4-BE49-F238E27FC236}">
                <a16:creationId xmlns:a16="http://schemas.microsoft.com/office/drawing/2014/main" id="{94B341AD-3D2E-FE71-900C-CA93CC4D93BE}"/>
              </a:ext>
            </a:extLst>
          </p:cNvPr>
          <p:cNvPicPr>
            <a:picLocks noChangeAspect="1"/>
          </p:cNvPicPr>
          <p:nvPr/>
        </p:nvPicPr>
        <p:blipFill>
          <a:blip r:embed="rId7"/>
          <a:stretch>
            <a:fillRect/>
          </a:stretch>
        </p:blipFill>
        <p:spPr>
          <a:xfrm>
            <a:off x="2410909" y="4902816"/>
            <a:ext cx="2442718" cy="317049"/>
          </a:xfrm>
          <a:prstGeom prst="rect">
            <a:avLst/>
          </a:prstGeom>
        </p:spPr>
      </p:pic>
      <p:sp>
        <p:nvSpPr>
          <p:cNvPr id="46" name="TextBox 45">
            <a:extLst>
              <a:ext uri="{FF2B5EF4-FFF2-40B4-BE49-F238E27FC236}">
                <a16:creationId xmlns:a16="http://schemas.microsoft.com/office/drawing/2014/main" id="{2435EC03-452B-1C15-8BC6-A75ED68CD658}"/>
              </a:ext>
            </a:extLst>
          </p:cNvPr>
          <p:cNvSpPr txBox="1"/>
          <p:nvPr/>
        </p:nvSpPr>
        <p:spPr>
          <a:xfrm>
            <a:off x="3102425" y="3113312"/>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47" name="TextBox 46">
            <a:extLst>
              <a:ext uri="{FF2B5EF4-FFF2-40B4-BE49-F238E27FC236}">
                <a16:creationId xmlns:a16="http://schemas.microsoft.com/office/drawing/2014/main" id="{2A19C009-545D-9CBE-170B-4CF9A409BD87}"/>
              </a:ext>
            </a:extLst>
          </p:cNvPr>
          <p:cNvSpPr txBox="1"/>
          <p:nvPr/>
        </p:nvSpPr>
        <p:spPr>
          <a:xfrm>
            <a:off x="2677882" y="3102425"/>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48" name="TextBox 47">
            <a:extLst>
              <a:ext uri="{FF2B5EF4-FFF2-40B4-BE49-F238E27FC236}">
                <a16:creationId xmlns:a16="http://schemas.microsoft.com/office/drawing/2014/main" id="{B2388F81-900E-FAD2-A34C-AB4B8A0006EA}"/>
              </a:ext>
            </a:extLst>
          </p:cNvPr>
          <p:cNvSpPr txBox="1"/>
          <p:nvPr/>
        </p:nvSpPr>
        <p:spPr>
          <a:xfrm>
            <a:off x="1861454" y="3069765"/>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49" name="TextBox 48">
            <a:extLst>
              <a:ext uri="{FF2B5EF4-FFF2-40B4-BE49-F238E27FC236}">
                <a16:creationId xmlns:a16="http://schemas.microsoft.com/office/drawing/2014/main" id="{7579F303-9B91-7BC1-44FC-B86723E5D9FE}"/>
              </a:ext>
            </a:extLst>
          </p:cNvPr>
          <p:cNvSpPr txBox="1"/>
          <p:nvPr/>
        </p:nvSpPr>
        <p:spPr>
          <a:xfrm>
            <a:off x="1436908" y="3069763"/>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50" name="TextBox 49">
            <a:extLst>
              <a:ext uri="{FF2B5EF4-FFF2-40B4-BE49-F238E27FC236}">
                <a16:creationId xmlns:a16="http://schemas.microsoft.com/office/drawing/2014/main" id="{74847AA8-9DC8-A60F-5F15-B68D3A51C733}"/>
              </a:ext>
            </a:extLst>
          </p:cNvPr>
          <p:cNvSpPr txBox="1"/>
          <p:nvPr/>
        </p:nvSpPr>
        <p:spPr>
          <a:xfrm>
            <a:off x="1045027" y="3592280"/>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51" name="TextBox 50">
            <a:extLst>
              <a:ext uri="{FF2B5EF4-FFF2-40B4-BE49-F238E27FC236}">
                <a16:creationId xmlns:a16="http://schemas.microsoft.com/office/drawing/2014/main" id="{335A39D5-89A6-8239-3AE5-65735FE417EA}"/>
              </a:ext>
            </a:extLst>
          </p:cNvPr>
          <p:cNvSpPr txBox="1"/>
          <p:nvPr/>
        </p:nvSpPr>
        <p:spPr>
          <a:xfrm>
            <a:off x="598713" y="3592281"/>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
        <p:nvSpPr>
          <p:cNvPr id="52" name="TextBox 51">
            <a:extLst>
              <a:ext uri="{FF2B5EF4-FFF2-40B4-BE49-F238E27FC236}">
                <a16:creationId xmlns:a16="http://schemas.microsoft.com/office/drawing/2014/main" id="{0BA2E703-9669-C398-4BCB-508FBEAF9908}"/>
              </a:ext>
            </a:extLst>
          </p:cNvPr>
          <p:cNvSpPr txBox="1"/>
          <p:nvPr/>
        </p:nvSpPr>
        <p:spPr>
          <a:xfrm>
            <a:off x="152397" y="3058876"/>
            <a:ext cx="314510" cy="400110"/>
          </a:xfrm>
          <a:prstGeom prst="rect">
            <a:avLst/>
          </a:prstGeom>
          <a:noFill/>
        </p:spPr>
        <p:txBody>
          <a:bodyPr wrap="none" rtlCol="0">
            <a:spAutoFit/>
          </a:bodyPr>
          <a:lstStyle/>
          <a:p>
            <a:r>
              <a:rPr lang="en-US" sz="2000" b="1" dirty="0">
                <a:solidFill>
                  <a:srgbClr val="00B050"/>
                </a:solidFill>
              </a:rPr>
              <a:t>1</a:t>
            </a:r>
            <a:endParaRPr lang="en-US" sz="2400" b="1" dirty="0">
              <a:solidFill>
                <a:srgbClr val="00B050"/>
              </a:solidFill>
            </a:endParaRPr>
          </a:p>
        </p:txBody>
      </p:sp>
    </p:spTree>
    <p:extLst>
      <p:ext uri="{BB962C8B-B14F-4D97-AF65-F5344CB8AC3E}">
        <p14:creationId xmlns:p14="http://schemas.microsoft.com/office/powerpoint/2010/main" val="2418181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822CD9-1EBA-0C25-6C76-4832C93AE81F}"/>
              </a:ext>
            </a:extLst>
          </p:cNvPr>
          <p:cNvSpPr/>
          <p:nvPr/>
        </p:nvSpPr>
        <p:spPr>
          <a:xfrm>
            <a:off x="3981378" y="1526587"/>
            <a:ext cx="2808000" cy="27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Example III: Cinderella-Stepmother Game</a:t>
            </a:r>
          </a:p>
        </p:txBody>
      </p:sp>
      <p:grpSp>
        <p:nvGrpSpPr>
          <p:cNvPr id="11" name="Group 10">
            <a:extLst>
              <a:ext uri="{FF2B5EF4-FFF2-40B4-BE49-F238E27FC236}">
                <a16:creationId xmlns:a16="http://schemas.microsoft.com/office/drawing/2014/main" id="{1F736636-3C45-24C2-636F-5D7450D22CDE}"/>
              </a:ext>
            </a:extLst>
          </p:cNvPr>
          <p:cNvGrpSpPr/>
          <p:nvPr/>
        </p:nvGrpSpPr>
        <p:grpSpPr>
          <a:xfrm>
            <a:off x="3912015" y="1564862"/>
            <a:ext cx="2873829" cy="2608040"/>
            <a:chOff x="838200" y="3453951"/>
            <a:chExt cx="3570513" cy="3461650"/>
          </a:xfrm>
        </p:grpSpPr>
        <p:pic>
          <p:nvPicPr>
            <p:cNvPr id="7" name="Picture 2" descr="Metal Aluminum or Enamel Bucket Cartoon Vector Flat Illustration Icon  Isolated. Stock Vector - Illustration of flat, isolated: 158498742">
              <a:extLst>
                <a:ext uri="{FF2B5EF4-FFF2-40B4-BE49-F238E27FC236}">
                  <a16:creationId xmlns:a16="http://schemas.microsoft.com/office/drawing/2014/main" id="{D0D54453-60AE-B069-E072-EEC7ADAE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624" y="5424263"/>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tal Aluminum or Enamel Bucket Cartoon Vector Flat Illustration Icon  Isolated. Stock Vector - Illustration of flat, isolated: 158498742">
              <a:extLst>
                <a:ext uri="{FF2B5EF4-FFF2-40B4-BE49-F238E27FC236}">
                  <a16:creationId xmlns:a16="http://schemas.microsoft.com/office/drawing/2014/main" id="{61BE24F0-6DC3-ECEF-4417-05AF85D8F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956" y="5435144"/>
              <a:ext cx="1480456" cy="14804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etal Aluminum or Enamel Bucket Cartoon Vector Flat Illustration Icon  Isolated. Stock Vector - Illustration of flat, isolated: 158498742">
              <a:extLst>
                <a:ext uri="{FF2B5EF4-FFF2-40B4-BE49-F238E27FC236}">
                  <a16:creationId xmlns:a16="http://schemas.microsoft.com/office/drawing/2014/main" id="{0B4528A9-A135-E4A0-682D-28E1AFD29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114" y="3453951"/>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etal Aluminum or Enamel Bucket Cartoon Vector Flat Illustration Icon  Isolated. Stock Vector - Illustration of flat, isolated: 158498742">
              <a:extLst>
                <a:ext uri="{FF2B5EF4-FFF2-40B4-BE49-F238E27FC236}">
                  <a16:creationId xmlns:a16="http://schemas.microsoft.com/office/drawing/2014/main" id="{89AE27DA-15F3-7D6E-D393-B48250A1B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26835"/>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etal Aluminum or Enamel Bucket Cartoon Vector Flat Illustration Icon  Isolated. Stock Vector - Illustration of flat, isolated: 158498742">
              <a:extLst>
                <a:ext uri="{FF2B5EF4-FFF2-40B4-BE49-F238E27FC236}">
                  <a16:creationId xmlns:a16="http://schemas.microsoft.com/office/drawing/2014/main" id="{E97DE6E7-AAAD-FFEE-BFB2-AEBF5EC37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257" y="4237717"/>
              <a:ext cx="1480456" cy="1480457"/>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a:extLst>
              <a:ext uri="{FF2B5EF4-FFF2-40B4-BE49-F238E27FC236}">
                <a16:creationId xmlns:a16="http://schemas.microsoft.com/office/drawing/2014/main" id="{749AF4AB-0628-2DCE-DFDE-AC1D6F598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2" y="1516332"/>
            <a:ext cx="4064000"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01AD6E-31E8-1C42-A53E-CAF84F9089FC}"/>
              </a:ext>
            </a:extLst>
          </p:cNvPr>
          <p:cNvSpPr>
            <a:spLocks noGrp="1"/>
          </p:cNvSpPr>
          <p:nvPr>
            <p:ph idx="1"/>
          </p:nvPr>
        </p:nvSpPr>
        <p:spPr>
          <a:xfrm>
            <a:off x="6873991" y="1266145"/>
            <a:ext cx="4964354" cy="3251424"/>
          </a:xfrm>
          <a:solidFill>
            <a:schemeClr val="bg1"/>
          </a:solidFill>
          <a:ln>
            <a:solidFill>
              <a:schemeClr val="bg1">
                <a:lumMod val="65000"/>
              </a:schemeClr>
            </a:solidFill>
          </a:ln>
        </p:spPr>
        <p:txBody>
          <a:bodyPr>
            <a:noAutofit/>
          </a:bodyPr>
          <a:lstStyle/>
          <a:p>
            <a:pPr marL="0" indent="0">
              <a:buNone/>
            </a:pPr>
            <a:r>
              <a:rPr lang="en-US" sz="2000" b="1" dirty="0"/>
              <a:t>Initially</a:t>
            </a:r>
            <a:r>
              <a:rPr lang="en-US" sz="2000" dirty="0"/>
              <a:t>, all</a:t>
            </a:r>
            <a:r>
              <a:rPr lang="en-US" sz="2000" b="1" dirty="0"/>
              <a:t> </a:t>
            </a:r>
            <a:r>
              <a:rPr lang="en-US" sz="2000" dirty="0"/>
              <a:t>buckets are empty </a:t>
            </a:r>
            <a:endParaRPr lang="en-US" sz="2000" b="1" dirty="0"/>
          </a:p>
          <a:p>
            <a:pPr marL="0" indent="0">
              <a:buNone/>
            </a:pPr>
            <a:endParaRPr lang="en-US" sz="100" b="1" dirty="0"/>
          </a:p>
          <a:p>
            <a:pPr marL="0" indent="0">
              <a:buNone/>
            </a:pPr>
            <a:r>
              <a:rPr lang="en-US" sz="2000" b="1" dirty="0"/>
              <a:t>Moves:</a:t>
            </a:r>
          </a:p>
          <a:p>
            <a:r>
              <a:rPr lang="en-US" sz="2000" b="1" dirty="0"/>
              <a:t>Stepmother</a:t>
            </a:r>
            <a:r>
              <a:rPr lang="en-US" sz="2000" dirty="0"/>
              <a:t> pours water into any subset </a:t>
            </a:r>
          </a:p>
          <a:p>
            <a:pPr marL="0" indent="0">
              <a:buNone/>
            </a:pPr>
            <a:r>
              <a:rPr lang="en-US" sz="2000" dirty="0"/>
              <a:t>              of buckets, for a total of one liter.</a:t>
            </a:r>
            <a:endParaRPr lang="en-US" sz="2000" b="1" dirty="0"/>
          </a:p>
          <a:p>
            <a:r>
              <a:rPr lang="en-US" sz="2000" b="1" dirty="0"/>
              <a:t>Cinderella</a:t>
            </a:r>
            <a:r>
              <a:rPr lang="en-US" sz="2000" dirty="0"/>
              <a:t> empties two adjacent buckets</a:t>
            </a:r>
          </a:p>
          <a:p>
            <a:pPr marL="0" indent="0">
              <a:buNone/>
            </a:pPr>
            <a:endParaRPr lang="en-US" sz="100" b="1" dirty="0"/>
          </a:p>
          <a:p>
            <a:pPr marL="0" indent="0">
              <a:buNone/>
            </a:pPr>
            <a:r>
              <a:rPr lang="en-US" sz="2000" b="1" dirty="0"/>
              <a:t>Stepmother wins if </a:t>
            </a:r>
            <a:r>
              <a:rPr lang="en-GB" sz="2000" dirty="0">
                <a:effectLst/>
                <a:latin typeface="CMR10"/>
              </a:rPr>
              <a:t>a bucket overflows </a:t>
            </a:r>
            <a:endParaRPr lang="en-GB" sz="2000" dirty="0"/>
          </a:p>
          <a:p>
            <a:pPr marL="0" indent="0">
              <a:buNone/>
            </a:pPr>
            <a:endParaRPr lang="en-US" sz="100" b="1" dirty="0"/>
          </a:p>
          <a:p>
            <a:pPr marL="0" indent="0">
              <a:buNone/>
            </a:pPr>
            <a:r>
              <a:rPr lang="en-US" sz="2000" b="1" dirty="0"/>
              <a:t>Cinderella wins </a:t>
            </a:r>
            <a:r>
              <a:rPr lang="en-US" sz="2000" dirty="0"/>
              <a:t>if the game continues forever</a:t>
            </a:r>
          </a:p>
        </p:txBody>
      </p:sp>
    </p:spTree>
    <p:extLst>
      <p:ext uri="{BB962C8B-B14F-4D97-AF65-F5344CB8AC3E}">
        <p14:creationId xmlns:p14="http://schemas.microsoft.com/office/powerpoint/2010/main" val="2249978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822CD9-1EBA-0C25-6C76-4832C93AE81F}"/>
              </a:ext>
            </a:extLst>
          </p:cNvPr>
          <p:cNvSpPr/>
          <p:nvPr/>
        </p:nvSpPr>
        <p:spPr>
          <a:xfrm>
            <a:off x="3981378" y="1526587"/>
            <a:ext cx="2808000" cy="27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9CFB6-5252-1E41-A751-9132D5B23506}"/>
              </a:ext>
            </a:extLst>
          </p:cNvPr>
          <p:cNvSpPr>
            <a:spLocks noGrp="1"/>
          </p:cNvSpPr>
          <p:nvPr>
            <p:ph type="title"/>
          </p:nvPr>
        </p:nvSpPr>
        <p:spPr>
          <a:xfrm>
            <a:off x="533400" y="16784"/>
            <a:ext cx="11451770" cy="1325563"/>
          </a:xfrm>
        </p:spPr>
        <p:txBody>
          <a:bodyPr>
            <a:normAutofit/>
          </a:bodyPr>
          <a:lstStyle/>
          <a:p>
            <a:pPr algn="ctr"/>
            <a:r>
              <a:rPr lang="en-US" sz="3600" b="1" dirty="0">
                <a:latin typeface="Copperplate" panose="02000504000000020004" pitchFamily="2" charset="77"/>
              </a:rPr>
              <a:t>Example III: Cinderella-Stepmother Game</a:t>
            </a:r>
          </a:p>
        </p:txBody>
      </p:sp>
      <p:grpSp>
        <p:nvGrpSpPr>
          <p:cNvPr id="11" name="Group 10">
            <a:extLst>
              <a:ext uri="{FF2B5EF4-FFF2-40B4-BE49-F238E27FC236}">
                <a16:creationId xmlns:a16="http://schemas.microsoft.com/office/drawing/2014/main" id="{1F736636-3C45-24C2-636F-5D7450D22CDE}"/>
              </a:ext>
            </a:extLst>
          </p:cNvPr>
          <p:cNvGrpSpPr/>
          <p:nvPr/>
        </p:nvGrpSpPr>
        <p:grpSpPr>
          <a:xfrm>
            <a:off x="3912015" y="1564862"/>
            <a:ext cx="2873829" cy="2608040"/>
            <a:chOff x="838200" y="3453951"/>
            <a:chExt cx="3570513" cy="3461650"/>
          </a:xfrm>
        </p:grpSpPr>
        <p:pic>
          <p:nvPicPr>
            <p:cNvPr id="7" name="Picture 2" descr="Metal Aluminum or Enamel Bucket Cartoon Vector Flat Illustration Icon  Isolated. Stock Vector - Illustration of flat, isolated: 158498742">
              <a:extLst>
                <a:ext uri="{FF2B5EF4-FFF2-40B4-BE49-F238E27FC236}">
                  <a16:creationId xmlns:a16="http://schemas.microsoft.com/office/drawing/2014/main" id="{D0D54453-60AE-B069-E072-EEC7ADAE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624" y="5424263"/>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tal Aluminum or Enamel Bucket Cartoon Vector Flat Illustration Icon  Isolated. Stock Vector - Illustration of flat, isolated: 158498742">
              <a:extLst>
                <a:ext uri="{FF2B5EF4-FFF2-40B4-BE49-F238E27FC236}">
                  <a16:creationId xmlns:a16="http://schemas.microsoft.com/office/drawing/2014/main" id="{61BE24F0-6DC3-ECEF-4417-05AF85D8F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956" y="5435144"/>
              <a:ext cx="1480456" cy="14804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etal Aluminum or Enamel Bucket Cartoon Vector Flat Illustration Icon  Isolated. Stock Vector - Illustration of flat, isolated: 158498742">
              <a:extLst>
                <a:ext uri="{FF2B5EF4-FFF2-40B4-BE49-F238E27FC236}">
                  <a16:creationId xmlns:a16="http://schemas.microsoft.com/office/drawing/2014/main" id="{0B4528A9-A135-E4A0-682D-28E1AFD29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114" y="3453951"/>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etal Aluminum or Enamel Bucket Cartoon Vector Flat Illustration Icon  Isolated. Stock Vector - Illustration of flat, isolated: 158498742">
              <a:extLst>
                <a:ext uri="{FF2B5EF4-FFF2-40B4-BE49-F238E27FC236}">
                  <a16:creationId xmlns:a16="http://schemas.microsoft.com/office/drawing/2014/main" id="{89AE27DA-15F3-7D6E-D393-B48250A1B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26835"/>
              <a:ext cx="1480456" cy="1480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etal Aluminum or Enamel Bucket Cartoon Vector Flat Illustration Icon  Isolated. Stock Vector - Illustration of flat, isolated: 158498742">
              <a:extLst>
                <a:ext uri="{FF2B5EF4-FFF2-40B4-BE49-F238E27FC236}">
                  <a16:creationId xmlns:a16="http://schemas.microsoft.com/office/drawing/2014/main" id="{E97DE6E7-AAAD-FFEE-BFB2-AEBF5EC37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257" y="4237717"/>
              <a:ext cx="1480456" cy="1480457"/>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a:extLst>
              <a:ext uri="{FF2B5EF4-FFF2-40B4-BE49-F238E27FC236}">
                <a16:creationId xmlns:a16="http://schemas.microsoft.com/office/drawing/2014/main" id="{749AF4AB-0628-2DCE-DFDE-AC1D6F598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2" y="1516332"/>
            <a:ext cx="4064000"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01AD6E-31E8-1C42-A53E-CAF84F9089FC}"/>
              </a:ext>
            </a:extLst>
          </p:cNvPr>
          <p:cNvSpPr>
            <a:spLocks noGrp="1"/>
          </p:cNvSpPr>
          <p:nvPr>
            <p:ph idx="1"/>
          </p:nvPr>
        </p:nvSpPr>
        <p:spPr>
          <a:xfrm>
            <a:off x="6873991" y="1266145"/>
            <a:ext cx="4964354" cy="3251424"/>
          </a:xfrm>
          <a:solidFill>
            <a:schemeClr val="bg1"/>
          </a:solidFill>
          <a:ln>
            <a:solidFill>
              <a:schemeClr val="bg1">
                <a:lumMod val="65000"/>
              </a:schemeClr>
            </a:solidFill>
          </a:ln>
        </p:spPr>
        <p:txBody>
          <a:bodyPr>
            <a:noAutofit/>
          </a:bodyPr>
          <a:lstStyle/>
          <a:p>
            <a:pPr marL="0" indent="0">
              <a:buNone/>
            </a:pPr>
            <a:r>
              <a:rPr lang="en-US" sz="2000" b="1" dirty="0"/>
              <a:t>Initially</a:t>
            </a:r>
            <a:r>
              <a:rPr lang="en-US" sz="2000" dirty="0"/>
              <a:t>, all</a:t>
            </a:r>
            <a:r>
              <a:rPr lang="en-US" sz="2000" b="1" dirty="0"/>
              <a:t> </a:t>
            </a:r>
            <a:r>
              <a:rPr lang="en-US" sz="2000" dirty="0"/>
              <a:t>buckets are empty </a:t>
            </a:r>
            <a:endParaRPr lang="en-US" sz="2000" b="1" dirty="0"/>
          </a:p>
          <a:p>
            <a:pPr marL="0" indent="0">
              <a:buNone/>
            </a:pPr>
            <a:endParaRPr lang="en-US" sz="100" b="1" dirty="0"/>
          </a:p>
          <a:p>
            <a:pPr marL="0" indent="0">
              <a:buNone/>
            </a:pPr>
            <a:r>
              <a:rPr lang="en-US" sz="2000" b="1" dirty="0"/>
              <a:t>Moves:</a:t>
            </a:r>
          </a:p>
          <a:p>
            <a:r>
              <a:rPr lang="en-US" sz="2000" b="1" dirty="0"/>
              <a:t>Stepmother</a:t>
            </a:r>
            <a:r>
              <a:rPr lang="en-US" sz="2000" dirty="0"/>
              <a:t> pours water into any subset </a:t>
            </a:r>
          </a:p>
          <a:p>
            <a:pPr marL="0" indent="0">
              <a:buNone/>
            </a:pPr>
            <a:r>
              <a:rPr lang="en-US" sz="2000" dirty="0"/>
              <a:t>              of buckets, for a total of one liter.</a:t>
            </a:r>
            <a:endParaRPr lang="en-US" sz="2000" b="1" dirty="0"/>
          </a:p>
          <a:p>
            <a:r>
              <a:rPr lang="en-US" sz="2000" b="1" dirty="0"/>
              <a:t>Cinderella</a:t>
            </a:r>
            <a:r>
              <a:rPr lang="en-US" sz="2000" dirty="0"/>
              <a:t> empties two adjacent buckets</a:t>
            </a:r>
          </a:p>
          <a:p>
            <a:pPr marL="0" indent="0">
              <a:buNone/>
            </a:pPr>
            <a:endParaRPr lang="en-US" sz="100" b="1" dirty="0"/>
          </a:p>
          <a:p>
            <a:pPr marL="0" indent="0">
              <a:buNone/>
            </a:pPr>
            <a:r>
              <a:rPr lang="en-US" sz="2000" b="1" dirty="0"/>
              <a:t>Stepmother wins if </a:t>
            </a:r>
            <a:r>
              <a:rPr lang="en-GB" sz="2000" dirty="0">
                <a:effectLst/>
                <a:latin typeface="CMR10"/>
              </a:rPr>
              <a:t>a bucket overflows </a:t>
            </a:r>
            <a:endParaRPr lang="en-GB" sz="2000" dirty="0"/>
          </a:p>
          <a:p>
            <a:pPr marL="0" indent="0">
              <a:buNone/>
            </a:pPr>
            <a:endParaRPr lang="en-US" sz="100" b="1" dirty="0"/>
          </a:p>
          <a:p>
            <a:pPr marL="0" indent="0">
              <a:buNone/>
            </a:pPr>
            <a:r>
              <a:rPr lang="en-US" sz="2000" b="1" dirty="0"/>
              <a:t>Cinderella wins </a:t>
            </a:r>
            <a:r>
              <a:rPr lang="en-US" sz="2000" dirty="0"/>
              <a:t>if the game continues forever</a:t>
            </a:r>
          </a:p>
        </p:txBody>
      </p:sp>
      <p:sp>
        <p:nvSpPr>
          <p:cNvPr id="20" name="TextBox 19">
            <a:extLst>
              <a:ext uri="{FF2B5EF4-FFF2-40B4-BE49-F238E27FC236}">
                <a16:creationId xmlns:a16="http://schemas.microsoft.com/office/drawing/2014/main" id="{BC420E85-D024-9919-B647-9C2224531214}"/>
              </a:ext>
            </a:extLst>
          </p:cNvPr>
          <p:cNvSpPr txBox="1"/>
          <p:nvPr/>
        </p:nvSpPr>
        <p:spPr>
          <a:xfrm>
            <a:off x="250371" y="5366641"/>
            <a:ext cx="11610743" cy="1200329"/>
          </a:xfrm>
          <a:prstGeom prst="rect">
            <a:avLst/>
          </a:prstGeom>
          <a:noFill/>
        </p:spPr>
        <p:txBody>
          <a:bodyPr wrap="none" rtlCol="0">
            <a:spAutoFit/>
          </a:bodyPr>
          <a:lstStyle/>
          <a:p>
            <a:r>
              <a:rPr lang="en-GB" sz="1800" dirty="0">
                <a:solidFill>
                  <a:srgbClr val="002060"/>
                </a:solidFill>
                <a:effectLst/>
                <a:latin typeface="CMR9"/>
              </a:rPr>
              <a:t> Farzan,  Kincaid :                                              </a:t>
            </a:r>
            <a:r>
              <a:rPr lang="en-GB" sz="1800" b="1" i="1" dirty="0">
                <a:solidFill>
                  <a:srgbClr val="002060"/>
                </a:solidFill>
                <a:effectLst/>
                <a:latin typeface="CMR9"/>
              </a:rPr>
              <a:t>Strategy synthesis for linear arithmetic games</a:t>
            </a:r>
            <a:r>
              <a:rPr lang="en-GB" b="1" i="1" dirty="0">
                <a:solidFill>
                  <a:srgbClr val="002060"/>
                </a:solidFill>
                <a:latin typeface="CMR9"/>
              </a:rPr>
              <a:t> </a:t>
            </a:r>
            <a:r>
              <a:rPr lang="en-GB" sz="1800" dirty="0">
                <a:solidFill>
                  <a:srgbClr val="002060"/>
                </a:solidFill>
                <a:effectLst/>
                <a:latin typeface="CMR9"/>
              </a:rPr>
              <a:t>                                  POPL 2018</a:t>
            </a:r>
          </a:p>
          <a:p>
            <a:r>
              <a:rPr lang="en-GB" sz="1800" dirty="0" err="1">
                <a:solidFill>
                  <a:srgbClr val="002060"/>
                </a:solidFill>
                <a:effectLst/>
                <a:latin typeface="CMR9"/>
              </a:rPr>
              <a:t>Beyene</a:t>
            </a:r>
            <a:r>
              <a:rPr lang="en-GB" sz="1800" dirty="0">
                <a:solidFill>
                  <a:srgbClr val="002060"/>
                </a:solidFill>
                <a:effectLst/>
                <a:latin typeface="CMR9"/>
              </a:rPr>
              <a:t>, Chaudhuri, </a:t>
            </a:r>
            <a:r>
              <a:rPr lang="en-GB" sz="1800" dirty="0" err="1">
                <a:solidFill>
                  <a:srgbClr val="002060"/>
                </a:solidFill>
                <a:effectLst/>
                <a:latin typeface="CMR9"/>
              </a:rPr>
              <a:t>Popeea</a:t>
            </a:r>
            <a:r>
              <a:rPr lang="en-GB" sz="1800" dirty="0">
                <a:solidFill>
                  <a:srgbClr val="002060"/>
                </a:solidFill>
                <a:effectLst/>
                <a:latin typeface="CMR9"/>
              </a:rPr>
              <a:t>, </a:t>
            </a:r>
            <a:r>
              <a:rPr lang="en-GB" sz="1800" dirty="0" err="1">
                <a:solidFill>
                  <a:srgbClr val="002060"/>
                </a:solidFill>
                <a:effectLst/>
                <a:latin typeface="CMR9"/>
              </a:rPr>
              <a:t>Rybalchenko</a:t>
            </a:r>
            <a:r>
              <a:rPr lang="en-GB" sz="1800" dirty="0">
                <a:solidFill>
                  <a:srgbClr val="002060"/>
                </a:solidFill>
                <a:effectLst/>
                <a:latin typeface="CMR9"/>
              </a:rPr>
              <a:t> : </a:t>
            </a:r>
            <a:r>
              <a:rPr lang="en-GB" sz="1800" b="1" i="1" dirty="0">
                <a:solidFill>
                  <a:srgbClr val="002060"/>
                </a:solidFill>
                <a:effectLst/>
                <a:latin typeface="CMR9"/>
              </a:rPr>
              <a:t>A constraint-based approach to solving games on infinite graphs</a:t>
            </a:r>
            <a:r>
              <a:rPr lang="en-GB" sz="1800" dirty="0">
                <a:solidFill>
                  <a:srgbClr val="002060"/>
                </a:solidFill>
                <a:effectLst/>
                <a:latin typeface="CMR9"/>
              </a:rPr>
              <a:t>  POPL 2014</a:t>
            </a:r>
          </a:p>
          <a:p>
            <a:r>
              <a:rPr lang="en-GB" sz="1800" dirty="0">
                <a:solidFill>
                  <a:srgbClr val="002060"/>
                </a:solidFill>
                <a:effectLst/>
                <a:latin typeface="CMR9"/>
              </a:rPr>
              <a:t> </a:t>
            </a:r>
          </a:p>
          <a:p>
            <a:endParaRPr lang="en-US" dirty="0">
              <a:solidFill>
                <a:srgbClr val="002060"/>
              </a:solidFill>
            </a:endParaRPr>
          </a:p>
        </p:txBody>
      </p:sp>
    </p:spTree>
    <p:extLst>
      <p:ext uri="{BB962C8B-B14F-4D97-AF65-F5344CB8AC3E}">
        <p14:creationId xmlns:p14="http://schemas.microsoft.com/office/powerpoint/2010/main" val="3347373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20488</TotalTime>
  <Words>954</Words>
  <Application>Microsoft Macintosh PowerPoint</Application>
  <PresentationFormat>Widescreen</PresentationFormat>
  <Paragraphs>242</Paragraphs>
  <Slides>18</Slides>
  <Notes>17</Notes>
  <HiddenSlides>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Arial</vt:lpstr>
      <vt:lpstr>Calibri</vt:lpstr>
      <vt:lpstr>Calibri Light</vt:lpstr>
      <vt:lpstr>Cambria Math</vt:lpstr>
      <vt:lpstr>CMCSC10</vt:lpstr>
      <vt:lpstr>CMMI10</vt:lpstr>
      <vt:lpstr>CMMI7</vt:lpstr>
      <vt:lpstr>CMR10</vt:lpstr>
      <vt:lpstr>CMR9</vt:lpstr>
      <vt:lpstr>CMTI10</vt:lpstr>
      <vt:lpstr>Copperplate</vt:lpstr>
      <vt:lpstr>Times New Roman</vt:lpstr>
      <vt:lpstr>Office Theme</vt:lpstr>
      <vt:lpstr> Reasoning About Data Trees using CHCs</vt:lpstr>
      <vt:lpstr>What is this talk about?</vt:lpstr>
      <vt:lpstr>Data Trees</vt:lpstr>
      <vt:lpstr>MSO-D </vt:lpstr>
      <vt:lpstr>Example I: Binary Search Trees</vt:lpstr>
      <vt:lpstr>Example II: Red-black Trees</vt:lpstr>
      <vt:lpstr>Example II: Red-black Trees</vt:lpstr>
      <vt:lpstr>Example III: Cinderella-Stepmother Game</vt:lpstr>
      <vt:lpstr>Example III: Cinderella-Stepmother Game</vt:lpstr>
      <vt:lpstr>Example III: Cinderella-Stepmother Game</vt:lpstr>
      <vt:lpstr>Symbolic Data-Tree Automata (SDTA)</vt:lpstr>
      <vt:lpstr>Emptiness of SDTAs</vt:lpstr>
      <vt:lpstr>MSO-D sat  Emptiness of SDTAs</vt:lpstr>
      <vt:lpstr>Implementation</vt:lpstr>
      <vt:lpstr>Experiments</vt:lpstr>
      <vt:lpstr>PowerPoint Presentation</vt:lpstr>
      <vt:lpstr>Thanks</vt:lpstr>
      <vt:lpstr>    MSO-D sat  Emptiness of SDTAs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Reasoning about Data Trees using CHCs</dc:title>
  <dc:creator>Parlato G.</dc:creator>
  <cp:lastModifiedBy>Parlato G.</cp:lastModifiedBy>
  <cp:revision>106</cp:revision>
  <dcterms:created xsi:type="dcterms:W3CDTF">2022-06-08T15:26:52Z</dcterms:created>
  <dcterms:modified xsi:type="dcterms:W3CDTF">2022-08-07T19:21:46Z</dcterms:modified>
</cp:coreProperties>
</file>