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22" r:id="rId2"/>
    <p:sldId id="440" r:id="rId3"/>
    <p:sldId id="451" r:id="rId4"/>
    <p:sldId id="446" r:id="rId5"/>
    <p:sldId id="445" r:id="rId6"/>
    <p:sldId id="448" r:id="rId7"/>
    <p:sldId id="449" r:id="rId8"/>
    <p:sldId id="450" r:id="rId9"/>
    <p:sldId id="437" r:id="rId10"/>
    <p:sldId id="453" r:id="rId11"/>
    <p:sldId id="438" r:id="rId1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CC0099"/>
    <a:srgbClr val="00CC66"/>
    <a:srgbClr val="0099FF"/>
    <a:srgbClr val="33CC33"/>
    <a:srgbClr val="339933"/>
    <a:srgbClr val="FFFF99"/>
    <a:srgbClr val="FFCC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2" autoAdjust="0"/>
    <p:restoredTop sz="94660"/>
  </p:normalViewPr>
  <p:slideViewPr>
    <p:cSldViewPr>
      <p:cViewPr varScale="1">
        <p:scale>
          <a:sx n="63" d="100"/>
          <a:sy n="63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09FD5-5A4F-4A93-AC6A-90DF1249C410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B5E72-00C4-4201-8956-859207294DF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0E497-AE79-4E1B-B8CF-A55E96744664}" type="datetimeFigureOut">
              <a:rPr lang="en-GB" smtClean="0"/>
              <a:pPr/>
              <a:t>11/11/2013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4BFA8-19A8-4C1D-B766-04788570588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C37D35-FC23-461C-9144-61A553DC6525}" type="slidenum">
              <a:rPr lang="en-US"/>
              <a:pPr/>
              <a:t>1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79550" y="744538"/>
            <a:ext cx="4905375" cy="3679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87065" y="4659916"/>
            <a:ext cx="6291705" cy="441522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4572000"/>
            <a:ext cx="9144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 algn="ctr">
              <a:buNone/>
              <a:defRPr/>
            </a:pPr>
            <a:r>
              <a:rPr lang="en-GB" sz="3200" dirty="0" smtClean="0">
                <a:latin typeface="Arial" charset="0"/>
                <a:cs typeface="Arial" charset="0"/>
              </a:rPr>
              <a:t>Bernd Fischer</a:t>
            </a:r>
          </a:p>
          <a:p>
            <a:pPr marL="514350" marR="0" indent="-5143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latin typeface="Arial" charset="0"/>
                <a:cs typeface="Arial" charset="0"/>
              </a:rPr>
              <a:t>ESS Group, ECS, University of Southampton</a:t>
            </a:r>
          </a:p>
          <a:p>
            <a:pPr marL="514350" marR="0" indent="-51435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latin typeface="Lucida Console" pitchFamily="49" charset="0"/>
                <a:cs typeface="Courier New" pitchFamily="49" charset="0"/>
              </a:rPr>
              <a:t>b.fischer@ecs.soton.ac.uk</a:t>
            </a:r>
          </a:p>
          <a:p>
            <a:pPr marL="514350" indent="-514350" algn="ctr">
              <a:spcBef>
                <a:spcPts val="1200"/>
              </a:spcBef>
              <a:buNone/>
              <a:defRPr/>
            </a:pPr>
            <a:endParaRPr lang="en-GB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175260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 b="1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Research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19063"/>
            <a:ext cx="2209800" cy="6281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19063"/>
            <a:ext cx="6477000" cy="6281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839200" cy="719137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410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305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305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19063"/>
            <a:ext cx="88392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5" name="Picture 16" descr="US_Horizontal RGB 300dpi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6792"/>
          <a:stretch>
            <a:fillRect/>
          </a:stretch>
        </p:blipFill>
        <p:spPr bwMode="auto">
          <a:xfrm>
            <a:off x="8382000" y="147638"/>
            <a:ext cx="53340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MT Extra" pitchFamily="18" charset="2"/>
        <a:buChar char="&gt;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3505200"/>
            <a:ext cx="9144000" cy="2983979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b="1" dirty="0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Bernd Fischer</a:t>
            </a:r>
            <a:r>
              <a:rPr lang="en-US" sz="2800" baseline="30000" dirty="0" smtClean="0">
                <a:solidFill>
                  <a:prstClr val="black"/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, Omar Inverso</a:t>
            </a:r>
            <a:r>
              <a:rPr lang="en-US" sz="2800" baseline="30000" dirty="0" smtClean="0">
                <a:solidFill>
                  <a:prstClr val="black"/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Gennaro</a:t>
            </a:r>
            <a:r>
              <a:rPr lang="en-US" sz="2800" dirty="0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 Parlato</a:t>
            </a:r>
            <a:r>
              <a:rPr lang="en-US" sz="2800" baseline="30000" dirty="0" smtClean="0">
                <a:solidFill>
                  <a:prstClr val="black"/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2</a:t>
            </a:r>
            <a:endParaRPr lang="en-US" sz="2800" dirty="0" smtClean="0">
              <a:solidFill>
                <a:srgbClr val="000000"/>
              </a:solidFill>
              <a:ea typeface="WenQuanYi Zen Hei" charset="0"/>
              <a:cs typeface="WenQuanYi Zen Hei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>
              <a:solidFill>
                <a:srgbClr val="000000"/>
              </a:solidFill>
              <a:ea typeface="WenQuanYi Zen Hei" charset="0"/>
              <a:cs typeface="WenQuanYi Zen Hei" charset="0"/>
            </a:endParaRPr>
          </a:p>
          <a:p>
            <a:pPr lvl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aseline="30000" dirty="0" smtClean="0">
                <a:solidFill>
                  <a:prstClr val="black"/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 Stellenbosch University, South Africa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aseline="30000" dirty="0" smtClean="0">
                <a:solidFill>
                  <a:prstClr val="black"/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 University of Southampton, United Kingdom</a:t>
            </a:r>
          </a:p>
          <a:p>
            <a:pPr lvl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baseline="30000" dirty="0" smtClean="0">
              <a:solidFill>
                <a:prstClr val="black"/>
              </a:solidFill>
              <a:latin typeface="Arial" pitchFamily="34" charset="0"/>
              <a:ea typeface="WenQuanYi Zen Hei" charset="0"/>
              <a:cs typeface="Arial" pitchFamily="34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>
              <a:solidFill>
                <a:srgbClr val="000000"/>
              </a:solidFill>
              <a:ea typeface="WenQuanYi Zen Hei" charset="0"/>
              <a:cs typeface="WenQuanYi Zen Hei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>
              <a:solidFill>
                <a:srgbClr val="000000"/>
              </a:solidFill>
              <a:ea typeface="WenQuanYi Zen Hei" charset="0"/>
              <a:cs typeface="WenQuanYi Zen Hei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>
              <a:solidFill>
                <a:srgbClr val="000000"/>
              </a:solidFill>
              <a:ea typeface="WenQuanYi Zen Hei" charset="0"/>
              <a:cs typeface="WenQuanYi Zen Hei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4925" y="1600200"/>
            <a:ext cx="9004300" cy="16764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600" b="1" dirty="0" err="1" smtClean="0">
                <a:solidFill>
                  <a:srgbClr val="FF0000"/>
                </a:solidFill>
                <a:ea typeface="WenQuanYi Zen Hei" charset="0"/>
                <a:cs typeface="WenQuanYi Zen Hei" charset="0"/>
              </a:rPr>
              <a:t>CSeq</a:t>
            </a:r>
            <a:r>
              <a:rPr lang="en-GB" sz="3600" b="1" dirty="0" smtClean="0">
                <a:solidFill>
                  <a:srgbClr val="FF0000"/>
                </a:solidFill>
                <a:ea typeface="WenQuanYi Zen Hei" charset="0"/>
                <a:cs typeface="WenQuanYi Zen Hei" charset="0"/>
              </a:rPr>
              <a:t>: A Concurrency Pre-processor for Sequential C Verification Tools</a:t>
            </a:r>
            <a:endParaRPr lang="en-US" sz="3600" b="1" dirty="0">
              <a:solidFill>
                <a:srgbClr val="FF0000"/>
              </a:solidFill>
              <a:ea typeface="WenQuanYi Zen Hei" charset="0"/>
              <a:cs typeface="WenQuanYi Zen Hei" charset="0"/>
            </a:endParaRPr>
          </a:p>
        </p:txBody>
      </p:sp>
      <p:pic>
        <p:nvPicPr>
          <p:cNvPr id="6" name="Picture 29" descr="US_Stacked RGB 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5410200"/>
            <a:ext cx="3810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marine_blue _log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9276" y="5476877"/>
            <a:ext cx="3213124" cy="69532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772400" y="0"/>
            <a:ext cx="1371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CSeq</a:t>
            </a:r>
            <a:r>
              <a:rPr lang="en-GB" dirty="0" smtClean="0"/>
              <a:t> Tool Architecture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latin typeface="Lucida Console" pitchFamily="49" charset="0"/>
              </a:rPr>
              <a:t>pycparser</a:t>
            </a:r>
            <a:r>
              <a:rPr lang="en-GB" dirty="0" smtClean="0"/>
              <a:t>, AST traversal with </a:t>
            </a:r>
            <a:r>
              <a:rPr lang="en-GB" dirty="0" err="1" smtClean="0"/>
              <a:t>unparsing</a:t>
            </a:r>
            <a:endParaRPr lang="en-GB" dirty="0" smtClean="0"/>
          </a:p>
          <a:p>
            <a:pPr lvl="1"/>
            <a:r>
              <a:rPr lang="en-GB" dirty="0" smtClean="0"/>
              <a:t>insert new type declarations, modify memory accesses</a:t>
            </a:r>
          </a:p>
          <a:p>
            <a:pPr lvl="1"/>
            <a:r>
              <a:rPr lang="en-GB" dirty="0" smtClean="0"/>
              <a:t>insert context switch simulation code at each sequence point</a:t>
            </a:r>
          </a:p>
          <a:p>
            <a:pPr lvl="1"/>
            <a:r>
              <a:rPr lang="en-GB" dirty="0" smtClean="0"/>
              <a:t>insert explicit error checks</a:t>
            </a:r>
          </a:p>
          <a:p>
            <a:pPr lvl="1"/>
            <a:r>
              <a:rPr lang="en-GB" dirty="0" smtClean="0"/>
              <a:t>insert checker and boilerplate </a:t>
            </a:r>
            <a:r>
              <a:rPr lang="en-GB" dirty="0" smtClean="0"/>
              <a:t>code for </a:t>
            </a:r>
            <a:r>
              <a:rPr lang="en-GB" dirty="0" err="1" smtClean="0"/>
              <a:t>pthread</a:t>
            </a:r>
            <a:r>
              <a:rPr lang="en-GB" dirty="0" smtClean="0"/>
              <a:t> functions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5" name="Content Placeholder 7" descr="document_icon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76272" r="-76272"/>
          <a:stretch>
            <a:fillRect/>
          </a:stretch>
        </p:blipFill>
        <p:spPr>
          <a:xfrm>
            <a:off x="191617" y="4428808"/>
            <a:ext cx="1368000" cy="75234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4005065" y="4716760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19609" y="3587442"/>
            <a:ext cx="1440160" cy="69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 smtClean="0">
                <a:solidFill>
                  <a:srgbClr val="FF0000"/>
                </a:solidFill>
              </a:rPr>
              <a:t>oncurrent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 program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35633" y="5148808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5013177" y="4716760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Right Arrow 14"/>
          <p:cNvSpPr/>
          <p:nvPr/>
        </p:nvSpPr>
        <p:spPr>
          <a:xfrm>
            <a:off x="7130009" y="4716760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511009" y="4068688"/>
            <a:ext cx="1632991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008000"/>
                </a:solidFill>
              </a:rPr>
              <a:t>SAFE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UNSAFE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199729" y="4716760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4" name="Group 22"/>
          <p:cNvGrpSpPr/>
          <p:nvPr/>
        </p:nvGrpSpPr>
        <p:grpSpPr>
          <a:xfrm>
            <a:off x="1643609" y="3814465"/>
            <a:ext cx="2286000" cy="1981200"/>
            <a:chOff x="1600200" y="3886200"/>
            <a:chExt cx="2286000" cy="1981200"/>
          </a:xfrm>
        </p:grpSpPr>
        <p:sp>
          <p:nvSpPr>
            <p:cNvPr id="21" name="Rounded Rectangle 20"/>
            <p:cNvSpPr/>
            <p:nvPr/>
          </p:nvSpPr>
          <p:spPr>
            <a:xfrm>
              <a:off x="1600200" y="3886200"/>
              <a:ext cx="2286000" cy="198120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 descr="531px-Abstract_syntax_tree_for_Euclidean_algorithm.sv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09800" y="4038600"/>
              <a:ext cx="1524000" cy="1719174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1711289" y="3886200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err="1" smtClean="0"/>
                <a:t>CSeq</a:t>
              </a:r>
              <a:endParaRPr lang="en-GB" dirty="0"/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5453609" y="4343400"/>
            <a:ext cx="1600200" cy="990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ight Arrow 26"/>
          <p:cNvSpPr>
            <a:spLocks noChangeAspect="1"/>
          </p:cNvSpPr>
          <p:nvPr/>
        </p:nvSpPr>
        <p:spPr>
          <a:xfrm rot="5400000">
            <a:off x="2622030" y="3536430"/>
            <a:ext cx="251998" cy="142742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362200" y="3043535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k</a:t>
            </a:r>
            <a:r>
              <a:rPr lang="en-GB" sz="2400" i="1" dirty="0" smtClean="0"/>
              <a:t>, </a:t>
            </a:r>
            <a:r>
              <a:rPr lang="en-GB" sz="2400" i="1" dirty="0" smtClean="0"/>
              <a:t>N</a:t>
            </a:r>
            <a:endParaRPr lang="en-GB" sz="2400" i="1" dirty="0"/>
          </a:p>
        </p:txBody>
      </p:sp>
      <p:sp>
        <p:nvSpPr>
          <p:cNvPr id="32" name="Right Arrow 31"/>
          <p:cNvSpPr/>
          <p:nvPr/>
        </p:nvSpPr>
        <p:spPr>
          <a:xfrm>
            <a:off x="5013177" y="355550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3" name="Right Arrow 32"/>
          <p:cNvSpPr/>
          <p:nvPr/>
        </p:nvSpPr>
        <p:spPr>
          <a:xfrm>
            <a:off x="7130009" y="355550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7511009" y="2755032"/>
            <a:ext cx="1632991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008000"/>
                </a:solidFill>
              </a:rPr>
              <a:t>SAFE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UNSAFE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453609" y="3182144"/>
            <a:ext cx="1600200" cy="990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5486400" y="34245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CBMC</a:t>
            </a:r>
            <a:endParaRPr lang="en-GB" sz="2400" dirty="0"/>
          </a:p>
        </p:txBody>
      </p:sp>
      <p:sp>
        <p:nvSpPr>
          <p:cNvPr id="37" name="Right Arrow 36"/>
          <p:cNvSpPr/>
          <p:nvPr/>
        </p:nvSpPr>
        <p:spPr>
          <a:xfrm>
            <a:off x="5029200" y="591770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8" name="Right Arrow 37"/>
          <p:cNvSpPr/>
          <p:nvPr/>
        </p:nvSpPr>
        <p:spPr>
          <a:xfrm>
            <a:off x="7146032" y="591770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7527032" y="5269632"/>
            <a:ext cx="1632991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008000"/>
                </a:solidFill>
              </a:rPr>
              <a:t>SAFE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UNSAFE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469632" y="5544344"/>
            <a:ext cx="1600200" cy="990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44" name="Group 43"/>
          <p:cNvGrpSpPr/>
          <p:nvPr/>
        </p:nvGrpSpPr>
        <p:grpSpPr>
          <a:xfrm>
            <a:off x="3962400" y="3210053"/>
            <a:ext cx="1444200" cy="818894"/>
            <a:chOff x="3962400" y="1762253"/>
            <a:chExt cx="1444200" cy="818894"/>
          </a:xfrm>
        </p:grpSpPr>
        <p:pic>
          <p:nvPicPr>
            <p:cNvPr id="43" name="Content Placeholder 7" descr="document_ic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76272" r="-76272"/>
            <a:stretch>
              <a:fillRect/>
            </a:stretch>
          </p:blipFill>
          <p:spPr>
            <a:xfrm>
              <a:off x="4038600" y="1762253"/>
              <a:ext cx="1368000" cy="752347"/>
            </a:xfrm>
            <a:prstGeom prst="rect">
              <a:avLst/>
            </a:prstGeom>
          </p:spPr>
        </p:pic>
        <p:pic>
          <p:nvPicPr>
            <p:cNvPr id="42" name="Content Placeholder 7" descr="document_ic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76272" r="-76272"/>
            <a:stretch>
              <a:fillRect/>
            </a:stretch>
          </p:blipFill>
          <p:spPr>
            <a:xfrm>
              <a:off x="3962400" y="1828800"/>
              <a:ext cx="1368000" cy="752347"/>
            </a:xfrm>
            <a:prstGeom prst="rect">
              <a:avLst/>
            </a:prstGeom>
          </p:spPr>
        </p:pic>
      </p:grpSp>
      <p:grpSp>
        <p:nvGrpSpPr>
          <p:cNvPr id="45" name="Group 44"/>
          <p:cNvGrpSpPr/>
          <p:nvPr/>
        </p:nvGrpSpPr>
        <p:grpSpPr>
          <a:xfrm>
            <a:off x="3962400" y="4362706"/>
            <a:ext cx="1444200" cy="818894"/>
            <a:chOff x="3962400" y="1762253"/>
            <a:chExt cx="1444200" cy="818894"/>
          </a:xfrm>
        </p:grpSpPr>
        <p:pic>
          <p:nvPicPr>
            <p:cNvPr id="46" name="Content Placeholder 7" descr="document_ic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76272" r="-76272"/>
            <a:stretch>
              <a:fillRect/>
            </a:stretch>
          </p:blipFill>
          <p:spPr>
            <a:xfrm>
              <a:off x="4038600" y="1762253"/>
              <a:ext cx="1368000" cy="752347"/>
            </a:xfrm>
            <a:prstGeom prst="rect">
              <a:avLst/>
            </a:prstGeom>
          </p:spPr>
        </p:pic>
        <p:pic>
          <p:nvPicPr>
            <p:cNvPr id="47" name="Content Placeholder 7" descr="document_ic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76272" r="-76272"/>
            <a:stretch>
              <a:fillRect/>
            </a:stretch>
          </p:blipFill>
          <p:spPr>
            <a:xfrm>
              <a:off x="3962400" y="1828800"/>
              <a:ext cx="1368000" cy="752347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3962400" y="5638800"/>
            <a:ext cx="1444200" cy="818894"/>
            <a:chOff x="3962400" y="1762253"/>
            <a:chExt cx="1444200" cy="818894"/>
          </a:xfrm>
        </p:grpSpPr>
        <p:pic>
          <p:nvPicPr>
            <p:cNvPr id="49" name="Content Placeholder 7" descr="document_ic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76272" r="-76272"/>
            <a:stretch>
              <a:fillRect/>
            </a:stretch>
          </p:blipFill>
          <p:spPr>
            <a:xfrm>
              <a:off x="4038600" y="1762253"/>
              <a:ext cx="1368000" cy="752347"/>
            </a:xfrm>
            <a:prstGeom prst="rect">
              <a:avLst/>
            </a:prstGeom>
          </p:spPr>
        </p:pic>
        <p:pic>
          <p:nvPicPr>
            <p:cNvPr id="50" name="Content Placeholder 7" descr="document_ic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76272" r="-76272"/>
            <a:stretch>
              <a:fillRect/>
            </a:stretch>
          </p:blipFill>
          <p:spPr>
            <a:xfrm>
              <a:off x="3962400" y="1828800"/>
              <a:ext cx="1368000" cy="752347"/>
            </a:xfrm>
            <a:prstGeom prst="rect">
              <a:avLst/>
            </a:prstGeom>
          </p:spPr>
        </p:pic>
      </p:grpSp>
      <p:sp>
        <p:nvSpPr>
          <p:cNvPr id="52" name="TextBox 51"/>
          <p:cNvSpPr txBox="1"/>
          <p:nvPr/>
        </p:nvSpPr>
        <p:spPr>
          <a:xfrm>
            <a:off x="5486400" y="4572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ESBMC</a:t>
            </a:r>
            <a:endParaRPr lang="en-GB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5486400" y="5786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LLBMC</a:t>
            </a:r>
            <a:endParaRPr lang="en-GB" sz="2400" dirty="0"/>
          </a:p>
        </p:txBody>
      </p:sp>
      <p:sp>
        <p:nvSpPr>
          <p:cNvPr id="54" name="Right Arrow 53"/>
          <p:cNvSpPr>
            <a:spLocks noChangeAspect="1"/>
          </p:cNvSpPr>
          <p:nvPr/>
        </p:nvSpPr>
        <p:spPr>
          <a:xfrm rot="16200000" flipV="1">
            <a:off x="2622030" y="5998229"/>
            <a:ext cx="251998" cy="142742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209800" y="6195599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 format</a:t>
            </a:r>
            <a:endParaRPr lang="en-GB" sz="2400" dirty="0"/>
          </a:p>
        </p:txBody>
      </p:sp>
      <p:sp>
        <p:nvSpPr>
          <p:cNvPr id="56" name="Right Arrow 55"/>
          <p:cNvSpPr/>
          <p:nvPr/>
        </p:nvSpPr>
        <p:spPr>
          <a:xfrm rot="18779170">
            <a:off x="3980723" y="402256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7" name="Right Arrow 56"/>
          <p:cNvSpPr/>
          <p:nvPr/>
        </p:nvSpPr>
        <p:spPr>
          <a:xfrm rot="2820830" flipV="1">
            <a:off x="3980723" y="5439021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and Availability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overall performance</a:t>
            </a:r>
            <a:br>
              <a:rPr lang="en-GB" dirty="0" smtClean="0"/>
            </a:br>
            <a:r>
              <a:rPr lang="en-GB" dirty="0" smtClean="0"/>
              <a:t>roughly equal to BMC with</a:t>
            </a:r>
            <a:br>
              <a:rPr lang="en-GB" dirty="0" smtClean="0"/>
            </a:br>
            <a:r>
              <a:rPr lang="en-GB" dirty="0" smtClean="0"/>
              <a:t>native concurrency handling</a:t>
            </a:r>
          </a:p>
          <a:p>
            <a:pPr lvl="1"/>
            <a:r>
              <a:rPr lang="en-GB" dirty="0" smtClean="0"/>
              <a:t>typically ~30-100% penalty</a:t>
            </a:r>
          </a:p>
          <a:p>
            <a:pPr lvl="1"/>
            <a:r>
              <a:rPr lang="en-GB" dirty="0" smtClean="0"/>
              <a:t>varies with </a:t>
            </a:r>
            <a:r>
              <a:rPr lang="en-GB" dirty="0" err="1" smtClean="0"/>
              <a:t>backends</a:t>
            </a:r>
            <a:endParaRPr lang="en-GB" dirty="0" smtClean="0"/>
          </a:p>
          <a:p>
            <a:pPr lvl="2"/>
            <a:r>
              <a:rPr lang="en-GB" dirty="0" smtClean="0"/>
              <a:t>LLBMC very slow</a:t>
            </a:r>
          </a:p>
          <a:p>
            <a:pPr lvl="1"/>
            <a:r>
              <a:rPr lang="en-GB" dirty="0" smtClean="0"/>
              <a:t>some benchmarks faster</a:t>
            </a:r>
          </a:p>
          <a:p>
            <a:r>
              <a:rPr lang="en-GB" dirty="0" smtClean="0"/>
              <a:t>faster than ESBMC’s </a:t>
            </a:r>
            <a:br>
              <a:rPr lang="en-GB" dirty="0" smtClean="0"/>
            </a:br>
            <a:r>
              <a:rPr lang="en-GB" dirty="0" smtClean="0"/>
              <a:t>explicit schedule exploration</a:t>
            </a:r>
          </a:p>
          <a:p>
            <a:r>
              <a:rPr lang="en-GB" dirty="0" smtClean="0"/>
              <a:t>much faster version already</a:t>
            </a:r>
            <a:br>
              <a:rPr lang="en-GB" dirty="0" smtClean="0"/>
            </a:br>
            <a:r>
              <a:rPr lang="en-GB" dirty="0" smtClean="0"/>
              <a:t>under development</a:t>
            </a:r>
          </a:p>
          <a:p>
            <a:pPr>
              <a:spcBef>
                <a:spcPts val="2400"/>
              </a:spcBef>
            </a:pPr>
            <a:r>
              <a:rPr lang="en-GB" dirty="0" err="1" smtClean="0"/>
              <a:t>CSeq</a:t>
            </a:r>
            <a:r>
              <a:rPr lang="en-GB" dirty="0" smtClean="0"/>
              <a:t> download at</a:t>
            </a:r>
          </a:p>
          <a:p>
            <a:pPr algn="ctr">
              <a:spcBef>
                <a:spcPts val="1200"/>
              </a:spcBef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Lucida Console" pitchFamily="49" charset="0"/>
                <a:cs typeface="Courier New" pitchFamily="49" charset="0"/>
              </a:rPr>
              <a:t>http://users.ecs.soton.ac.uk/gp4/cseq.html</a:t>
            </a:r>
            <a:r>
              <a:rPr lang="en-GB" dirty="0" smtClean="0">
                <a:latin typeface="Lucida Console" pitchFamily="49" charset="0"/>
              </a:rPr>
              <a:t> </a:t>
            </a:r>
          </a:p>
          <a:p>
            <a:pPr lvl="1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947737"/>
            <a:ext cx="4267200" cy="4080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0" y="0"/>
            <a:ext cx="1524000" cy="838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Sequentialization</a:t>
            </a:r>
            <a:r>
              <a:rPr lang="en-GB" dirty="0" smtClean="0"/>
              <a:t> of Concurrent Programs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410200"/>
          </a:xfrm>
        </p:spPr>
        <p:txBody>
          <a:bodyPr lIns="180000"/>
          <a:lstStyle/>
          <a:p>
            <a:pPr>
              <a:buNone/>
            </a:pPr>
            <a:r>
              <a:rPr lang="en-GB" b="1" dirty="0" smtClean="0"/>
              <a:t>Basic Idea</a:t>
            </a:r>
            <a:r>
              <a:rPr lang="en-GB" dirty="0" smtClean="0"/>
              <a:t>: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>
              <a:spcBef>
                <a:spcPts val="1800"/>
              </a:spcBef>
              <a:buNone/>
            </a:pPr>
            <a:r>
              <a:rPr lang="en-GB" b="1" dirty="0" smtClean="0">
                <a:solidFill>
                  <a:srgbClr val="000000"/>
                </a:solidFill>
              </a:rPr>
              <a:t>General Approach:</a:t>
            </a:r>
          </a:p>
          <a:p>
            <a:pPr>
              <a:buClr>
                <a:schemeClr val="tx1"/>
              </a:buClr>
            </a:pPr>
            <a:r>
              <a:rPr lang="en-GB" dirty="0" smtClean="0">
                <a:solidFill>
                  <a:srgbClr val="000000"/>
                </a:solidFill>
              </a:rPr>
              <a:t>replace the program’s </a:t>
            </a:r>
            <a:r>
              <a:rPr lang="en-GB" dirty="0" smtClean="0">
                <a:solidFill>
                  <a:srgbClr val="FF0000"/>
                </a:solidFill>
              </a:rPr>
              <a:t>control non-determinism</a:t>
            </a:r>
            <a:r>
              <a:rPr lang="en-GB" dirty="0" smtClean="0">
                <a:solidFill>
                  <a:srgbClr val="0000FF"/>
                </a:solidFill>
              </a:rPr>
              <a:t/>
            </a:r>
            <a:br>
              <a:rPr lang="en-GB" dirty="0" smtClean="0">
                <a:solidFill>
                  <a:srgbClr val="0000FF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by </a:t>
            </a:r>
            <a:r>
              <a:rPr lang="en-GB" dirty="0" smtClean="0">
                <a:solidFill>
                  <a:srgbClr val="0000FF"/>
                </a:solidFill>
              </a:rPr>
              <a:t>data non-determinism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fr-FR" b="1" dirty="0" smtClean="0">
                <a:solidFill>
                  <a:srgbClr val="0000FF"/>
                </a:solidFill>
              </a:rPr>
              <a:t>'</a:t>
            </a:r>
            <a:r>
              <a:rPr lang="en-US" dirty="0" smtClean="0"/>
              <a:t> simulates all computations (within certain bounds) of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dirty="0" smtClean="0">
              <a:solidFill>
                <a:srgbClr val="FF0000"/>
              </a:solidFill>
            </a:endParaRPr>
          </a:p>
          <a:p>
            <a:pPr lvl="0">
              <a:buClr>
                <a:schemeClr val="tx1"/>
              </a:buClr>
            </a:pP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fr-FR" b="1" dirty="0" smtClean="0">
                <a:solidFill>
                  <a:srgbClr val="0000FF"/>
                </a:solidFill>
              </a:rPr>
              <a:t>' </a:t>
            </a:r>
            <a:r>
              <a:rPr lang="en-GB" dirty="0" smtClean="0">
                <a:solidFill>
                  <a:srgbClr val="000000"/>
                </a:solidFill>
              </a:rPr>
              <a:t>only requires sequential analysis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source-to-source transformation: </a:t>
            </a:r>
            <a:r>
              <a:rPr lang="en-GB" b="1" dirty="0" smtClean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₁ ∥ </a:t>
            </a:r>
            <a:r>
              <a:rPr lang="en-GB" b="1" dirty="0" smtClean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₂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</a:t>
            </a:r>
            <a:r>
              <a:rPr lang="en-GB" b="1" dirty="0" smtClean="0">
                <a:solidFill>
                  <a:srgbClr val="0000FF"/>
                </a:solidFill>
              </a:rPr>
              <a:t>T</a:t>
            </a:r>
            <a:r>
              <a:rPr lang="en-GB" b="1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̕₁ </a:t>
            </a:r>
            <a:r>
              <a:rPr lang="en-GB" b="1" dirty="0" smtClean="0">
                <a:solidFill>
                  <a:srgbClr val="0000FF"/>
                </a:solidFill>
                <a:latin typeface="Lucida Console" pitchFamily="49" charset="0"/>
                <a:ea typeface="Arial Unicode MS"/>
                <a:cs typeface="Arial Unicode MS"/>
              </a:rPr>
              <a:t>;</a:t>
            </a:r>
            <a:r>
              <a:rPr lang="en-GB" b="1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GB" b="1" dirty="0" smtClean="0">
                <a:solidFill>
                  <a:srgbClr val="0000FF"/>
                </a:solidFill>
              </a:rPr>
              <a:t>T</a:t>
            </a:r>
            <a:r>
              <a:rPr lang="en-GB" b="1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̕₂ </a:t>
            </a:r>
            <a:r>
              <a:rPr lang="en-GB" b="1" dirty="0" smtClean="0">
                <a:solidFill>
                  <a:srgbClr val="0000FF"/>
                </a:solidFill>
                <a:latin typeface="Lucida Console" pitchFamily="49" charset="0"/>
                <a:ea typeface="Arial Unicode MS"/>
                <a:cs typeface="Arial Unicode MS"/>
              </a:rPr>
              <a:t>;</a:t>
            </a:r>
            <a:r>
              <a:rPr lang="en-GB" b="1" dirty="0" smtClean="0">
                <a:solidFill>
                  <a:srgbClr val="0000FF"/>
                </a:solidFill>
              </a:rPr>
              <a:t> C</a:t>
            </a:r>
            <a:endParaRPr lang="en-GB" dirty="0" smtClean="0">
              <a:solidFill>
                <a:srgbClr val="000000"/>
              </a:solidFill>
            </a:endParaRPr>
          </a:p>
          <a:p>
            <a:pPr lvl="1"/>
            <a:r>
              <a:rPr lang="en-GB" dirty="0" smtClean="0">
                <a:ea typeface="Arial Unicode MS"/>
                <a:cs typeface="Arial Unicode MS"/>
              </a:rPr>
              <a:t>allows direct re-use of existing sequential verification tools</a:t>
            </a:r>
            <a:endParaRPr lang="en-GB" b="1" dirty="0" smtClean="0">
              <a:solidFill>
                <a:srgbClr val="0000FF"/>
              </a:solidFill>
            </a:endParaRP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checker </a:t>
            </a:r>
            <a:r>
              <a:rPr lang="en-GB" dirty="0" smtClean="0">
                <a:solidFill>
                  <a:srgbClr val="0000FF"/>
                </a:solidFill>
              </a:rPr>
              <a:t>C</a:t>
            </a:r>
            <a:r>
              <a:rPr lang="en-GB" dirty="0" smtClean="0">
                <a:solidFill>
                  <a:srgbClr val="000000"/>
                </a:solidFill>
              </a:rPr>
              <a:t> resolves non-determinism</a:t>
            </a:r>
          </a:p>
          <a:p>
            <a:pPr lvl="0"/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8200" y="1600200"/>
            <a:ext cx="7162800" cy="10183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8000" tIns="90000" rIns="0" bIns="90000" rtlCol="0" anchor="ctr">
            <a:noAutofit/>
          </a:bodyPr>
          <a:lstStyle/>
          <a:p>
            <a:r>
              <a:rPr lang="en-GB" sz="2400" b="1" dirty="0" smtClean="0">
                <a:solidFill>
                  <a:srgbClr val="000000"/>
                </a:solidFill>
              </a:rPr>
              <a:t>convert </a:t>
            </a:r>
            <a:r>
              <a:rPr lang="en-GB" sz="2400" b="1" dirty="0" smtClean="0">
                <a:solidFill>
                  <a:srgbClr val="FF0000"/>
                </a:solidFill>
              </a:rPr>
              <a:t>concurrent</a:t>
            </a:r>
            <a:r>
              <a:rPr lang="en-GB" sz="2400" b="1" dirty="0" smtClean="0">
                <a:solidFill>
                  <a:srgbClr val="000000"/>
                </a:solidFill>
              </a:rPr>
              <a:t> programs into </a:t>
            </a:r>
            <a:r>
              <a:rPr lang="en-GB" sz="2400" b="1" dirty="0" smtClean="0">
                <a:solidFill>
                  <a:srgbClr val="0000FF"/>
                </a:solidFill>
              </a:rPr>
              <a:t>sequential</a:t>
            </a:r>
            <a:r>
              <a:rPr lang="en-GB" sz="2400" b="1" dirty="0" smtClean="0">
                <a:solidFill>
                  <a:srgbClr val="000000"/>
                </a:solidFill>
              </a:rPr>
              <a:t> programs such that </a:t>
            </a:r>
            <a:r>
              <a:rPr lang="en-GB" sz="2400" b="1" dirty="0" err="1" smtClean="0">
                <a:solidFill>
                  <a:srgbClr val="000000"/>
                </a:solidFill>
              </a:rPr>
              <a:t>reachability</a:t>
            </a:r>
            <a:r>
              <a:rPr lang="en-GB" sz="2400" b="1" dirty="0" smtClean="0">
                <a:solidFill>
                  <a:srgbClr val="000000"/>
                </a:solidFill>
              </a:rPr>
              <a:t> is preserved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Lal</a:t>
            </a:r>
            <a:r>
              <a:rPr lang="en-GB" dirty="0" smtClean="0"/>
              <a:t>/Reps </a:t>
            </a:r>
            <a:r>
              <a:rPr lang="en-GB" dirty="0" err="1" smtClean="0"/>
              <a:t>Sequentialization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considers only </a:t>
            </a:r>
            <a:r>
              <a:rPr lang="en-GB" dirty="0" smtClean="0"/>
              <a:t>round-robin schedules</a:t>
            </a:r>
            <a:br>
              <a:rPr lang="en-GB" dirty="0" smtClean="0"/>
            </a:br>
            <a:r>
              <a:rPr lang="en-GB" dirty="0" smtClean="0"/>
              <a:t>with </a:t>
            </a:r>
            <a:r>
              <a:rPr lang="en-GB" i="1" dirty="0" smtClean="0"/>
              <a:t>k</a:t>
            </a:r>
            <a:r>
              <a:rPr lang="en-GB" dirty="0" smtClean="0"/>
              <a:t> rounds</a:t>
            </a:r>
          </a:p>
          <a:p>
            <a:pPr lvl="1">
              <a:buClr>
                <a:schemeClr val="tx1"/>
              </a:buClr>
              <a:buNone/>
            </a:pPr>
            <a:endParaRPr lang="en-GB" dirty="0"/>
          </a:p>
        </p:txBody>
      </p:sp>
      <p:sp>
        <p:nvSpPr>
          <p:cNvPr id="234" name="Rounded Rectangle 233"/>
          <p:cNvSpPr/>
          <p:nvPr/>
        </p:nvSpPr>
        <p:spPr>
          <a:xfrm>
            <a:off x="59436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5" name="TextBox 234"/>
          <p:cNvSpPr txBox="1"/>
          <p:nvPr/>
        </p:nvSpPr>
        <p:spPr>
          <a:xfrm>
            <a:off x="57912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</a:t>
            </a:r>
            <a:r>
              <a:rPr lang="en-GB" sz="1050" dirty="0" smtClean="0">
                <a:solidFill>
                  <a:srgbClr val="000000"/>
                </a:solidFill>
              </a:rPr>
              <a:t>0</a:t>
            </a:r>
            <a:endParaRPr lang="en-GB" sz="2000" dirty="0"/>
          </a:p>
        </p:txBody>
      </p:sp>
      <p:sp>
        <p:nvSpPr>
          <p:cNvPr id="236" name="Rounded Rectangle 235"/>
          <p:cNvSpPr/>
          <p:nvPr/>
        </p:nvSpPr>
        <p:spPr>
          <a:xfrm>
            <a:off x="68580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7" name="TextBox 236"/>
          <p:cNvSpPr txBox="1"/>
          <p:nvPr/>
        </p:nvSpPr>
        <p:spPr>
          <a:xfrm>
            <a:off x="67056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</a:t>
            </a:r>
            <a:r>
              <a:rPr lang="en-GB" sz="1050" dirty="0" smtClean="0">
                <a:solidFill>
                  <a:srgbClr val="000000"/>
                </a:solidFill>
              </a:rPr>
              <a:t>1</a:t>
            </a:r>
            <a:endParaRPr lang="en-GB" sz="2000" dirty="0"/>
          </a:p>
        </p:txBody>
      </p:sp>
      <p:sp>
        <p:nvSpPr>
          <p:cNvPr id="238" name="Rounded Rectangle 237"/>
          <p:cNvSpPr/>
          <p:nvPr/>
        </p:nvSpPr>
        <p:spPr>
          <a:xfrm>
            <a:off x="80772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" name="TextBox 238"/>
          <p:cNvSpPr txBox="1"/>
          <p:nvPr/>
        </p:nvSpPr>
        <p:spPr>
          <a:xfrm>
            <a:off x="79248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T</a:t>
            </a:r>
            <a:r>
              <a:rPr lang="en-GB" sz="1050" dirty="0" err="1" smtClean="0">
                <a:solidFill>
                  <a:srgbClr val="000000"/>
                </a:solidFill>
              </a:rPr>
              <a:t>n</a:t>
            </a:r>
            <a:endParaRPr lang="en-GB" sz="2000" dirty="0"/>
          </a:p>
        </p:txBody>
      </p:sp>
      <p:cxnSp>
        <p:nvCxnSpPr>
          <p:cNvPr id="252" name="Straight Arrow Connector 251"/>
          <p:cNvCxnSpPr/>
          <p:nvPr/>
        </p:nvCxnSpPr>
        <p:spPr>
          <a:xfrm>
            <a:off x="56388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>
            <a:off x="65532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/>
          <p:nvPr/>
        </p:nvCxnSpPr>
        <p:spPr>
          <a:xfrm>
            <a:off x="86868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/>
          <p:nvPr/>
        </p:nvCxnSpPr>
        <p:spPr>
          <a:xfrm>
            <a:off x="8991600" y="14199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/>
          <p:nvPr/>
        </p:nvCxnSpPr>
        <p:spPr>
          <a:xfrm>
            <a:off x="86868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/>
          <p:nvPr/>
        </p:nvCxnSpPr>
        <p:spPr>
          <a:xfrm>
            <a:off x="7467600" y="16485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>
            <a:off x="65532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/>
          <p:cNvCxnSpPr/>
          <p:nvPr/>
        </p:nvCxnSpPr>
        <p:spPr>
          <a:xfrm>
            <a:off x="56388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/>
          <p:nvPr/>
        </p:nvCxnSpPr>
        <p:spPr>
          <a:xfrm>
            <a:off x="56388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/>
          <p:nvPr/>
        </p:nvCxnSpPr>
        <p:spPr>
          <a:xfrm>
            <a:off x="5638800" y="16485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/>
          <p:nvPr/>
        </p:nvCxnSpPr>
        <p:spPr>
          <a:xfrm>
            <a:off x="65532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Arrow Connector 262"/>
          <p:cNvCxnSpPr/>
          <p:nvPr/>
        </p:nvCxnSpPr>
        <p:spPr>
          <a:xfrm>
            <a:off x="86868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/>
          <p:nvPr/>
        </p:nvCxnSpPr>
        <p:spPr>
          <a:xfrm>
            <a:off x="8991600" y="18771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Arrow Connector 264"/>
          <p:cNvCxnSpPr/>
          <p:nvPr/>
        </p:nvCxnSpPr>
        <p:spPr>
          <a:xfrm>
            <a:off x="86868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Arrow Connector 265"/>
          <p:cNvCxnSpPr/>
          <p:nvPr/>
        </p:nvCxnSpPr>
        <p:spPr>
          <a:xfrm>
            <a:off x="7467600" y="21057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266"/>
          <p:cNvCxnSpPr/>
          <p:nvPr/>
        </p:nvCxnSpPr>
        <p:spPr>
          <a:xfrm>
            <a:off x="65532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/>
          <p:nvPr/>
        </p:nvCxnSpPr>
        <p:spPr>
          <a:xfrm>
            <a:off x="56388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/>
          <p:cNvCxnSpPr/>
          <p:nvPr/>
        </p:nvCxnSpPr>
        <p:spPr>
          <a:xfrm>
            <a:off x="56388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>
            <a:off x="5638800" y="21057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>
            <a:off x="65532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/>
          <p:nvPr/>
        </p:nvCxnSpPr>
        <p:spPr>
          <a:xfrm>
            <a:off x="86868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/>
          <p:nvPr/>
        </p:nvCxnSpPr>
        <p:spPr>
          <a:xfrm>
            <a:off x="8991600" y="23343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/>
          <p:nvPr/>
        </p:nvCxnSpPr>
        <p:spPr>
          <a:xfrm>
            <a:off x="86868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/>
          <p:nvPr/>
        </p:nvCxnSpPr>
        <p:spPr>
          <a:xfrm>
            <a:off x="7467600" y="25629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>
          <a:xfrm>
            <a:off x="65532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/>
          <p:nvPr/>
        </p:nvCxnSpPr>
        <p:spPr>
          <a:xfrm>
            <a:off x="56388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/>
          <p:nvPr/>
        </p:nvCxnSpPr>
        <p:spPr>
          <a:xfrm>
            <a:off x="56388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/>
          <p:nvPr/>
        </p:nvCxnSpPr>
        <p:spPr>
          <a:xfrm>
            <a:off x="5638800" y="2562999"/>
            <a:ext cx="0" cy="762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/>
          <p:nvPr/>
        </p:nvCxnSpPr>
        <p:spPr>
          <a:xfrm>
            <a:off x="65532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/>
          <p:nvPr/>
        </p:nvCxnSpPr>
        <p:spPr>
          <a:xfrm>
            <a:off x="7924800" y="2943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>
            <a:off x="86868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Arrow Connector 282"/>
          <p:cNvCxnSpPr/>
          <p:nvPr/>
        </p:nvCxnSpPr>
        <p:spPr>
          <a:xfrm>
            <a:off x="5638800" y="2867799"/>
            <a:ext cx="0" cy="762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extBox 283"/>
          <p:cNvSpPr txBox="1"/>
          <p:nvPr/>
        </p:nvSpPr>
        <p:spPr>
          <a:xfrm rot="5400000">
            <a:off x="5512587" y="2613013"/>
            <a:ext cx="377026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285" name="TextBox 284"/>
          <p:cNvSpPr txBox="1"/>
          <p:nvPr/>
        </p:nvSpPr>
        <p:spPr>
          <a:xfrm>
            <a:off x="7543800" y="27432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286" name="Straight Arrow Connector 285"/>
          <p:cNvCxnSpPr/>
          <p:nvPr/>
        </p:nvCxnSpPr>
        <p:spPr>
          <a:xfrm>
            <a:off x="7467600" y="2943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/>
        </p:nvCxnSpPr>
        <p:spPr>
          <a:xfrm>
            <a:off x="7940040" y="23343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TextBox 287"/>
          <p:cNvSpPr txBox="1"/>
          <p:nvPr/>
        </p:nvSpPr>
        <p:spPr>
          <a:xfrm>
            <a:off x="7559040" y="21336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289" name="Straight Arrow Connector 288"/>
          <p:cNvCxnSpPr/>
          <p:nvPr/>
        </p:nvCxnSpPr>
        <p:spPr>
          <a:xfrm>
            <a:off x="7940040" y="18771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Box 289"/>
          <p:cNvSpPr txBox="1"/>
          <p:nvPr/>
        </p:nvSpPr>
        <p:spPr>
          <a:xfrm>
            <a:off x="7559040" y="16764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293" name="Straight Arrow Connector 292"/>
          <p:cNvCxnSpPr/>
          <p:nvPr/>
        </p:nvCxnSpPr>
        <p:spPr>
          <a:xfrm>
            <a:off x="7467600" y="23343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/>
          <p:nvPr/>
        </p:nvCxnSpPr>
        <p:spPr>
          <a:xfrm>
            <a:off x="7467600" y="18771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Arrow Connector 294"/>
          <p:cNvCxnSpPr/>
          <p:nvPr/>
        </p:nvCxnSpPr>
        <p:spPr>
          <a:xfrm>
            <a:off x="7940040" y="1419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TextBox 295"/>
          <p:cNvSpPr txBox="1"/>
          <p:nvPr/>
        </p:nvSpPr>
        <p:spPr>
          <a:xfrm>
            <a:off x="7559040" y="12192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297" name="Straight Arrow Connector 296"/>
          <p:cNvCxnSpPr/>
          <p:nvPr/>
        </p:nvCxnSpPr>
        <p:spPr>
          <a:xfrm>
            <a:off x="7467600" y="1419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Lal</a:t>
            </a:r>
            <a:r>
              <a:rPr lang="en-GB" dirty="0" smtClean="0"/>
              <a:t>/Reps </a:t>
            </a:r>
            <a:r>
              <a:rPr lang="en-GB" dirty="0" err="1" smtClean="0"/>
              <a:t>Sequentialization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considers only </a:t>
            </a:r>
            <a:r>
              <a:rPr lang="en-GB" dirty="0" smtClean="0"/>
              <a:t>round-robin schedules</a:t>
            </a:r>
            <a:br>
              <a:rPr lang="en-GB" dirty="0" smtClean="0"/>
            </a:br>
            <a:r>
              <a:rPr lang="en-GB" dirty="0" smtClean="0"/>
              <a:t>with </a:t>
            </a:r>
            <a:r>
              <a:rPr lang="en-GB" i="1" dirty="0" smtClean="0"/>
              <a:t>k</a:t>
            </a:r>
            <a:r>
              <a:rPr lang="en-GB" dirty="0" smtClean="0"/>
              <a:t> rounds</a:t>
            </a:r>
          </a:p>
          <a:p>
            <a:pPr lvl="1">
              <a:buClr>
                <a:schemeClr val="tx1"/>
              </a:buClr>
            </a:pPr>
            <a:r>
              <a:rPr lang="en-GB" dirty="0" smtClean="0">
                <a:solidFill>
                  <a:srgbClr val="FF0000"/>
                </a:solidFill>
              </a:rPr>
              <a:t>thread</a:t>
            </a:r>
            <a:r>
              <a:rPr lang="en-GB" dirty="0" smtClean="0"/>
              <a:t> → </a:t>
            </a:r>
            <a:r>
              <a:rPr lang="en-GB" dirty="0" smtClean="0">
                <a:solidFill>
                  <a:srgbClr val="0000FF"/>
                </a:solidFill>
              </a:rPr>
              <a:t>function</a:t>
            </a:r>
            <a:r>
              <a:rPr lang="en-GB" dirty="0" smtClean="0"/>
              <a:t>, run to completion</a:t>
            </a:r>
          </a:p>
          <a:p>
            <a:pPr lvl="1">
              <a:buClr>
                <a:schemeClr val="tx1"/>
              </a:buClr>
              <a:buNone/>
            </a:pPr>
            <a:endParaRPr lang="en-GB" dirty="0"/>
          </a:p>
        </p:txBody>
      </p:sp>
      <p:sp>
        <p:nvSpPr>
          <p:cNvPr id="100" name="Rounded Rectangle 99"/>
          <p:cNvSpPr/>
          <p:nvPr/>
        </p:nvSpPr>
        <p:spPr>
          <a:xfrm>
            <a:off x="59436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/>
          <p:cNvSpPr txBox="1"/>
          <p:nvPr/>
        </p:nvSpPr>
        <p:spPr>
          <a:xfrm>
            <a:off x="57912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</a:t>
            </a:r>
            <a:r>
              <a:rPr lang="en-GB" sz="1050" dirty="0" smtClean="0">
                <a:solidFill>
                  <a:srgbClr val="000000"/>
                </a:solidFill>
              </a:rPr>
              <a:t>0</a:t>
            </a:r>
            <a:endParaRPr lang="en-GB" sz="2000" dirty="0"/>
          </a:p>
        </p:txBody>
      </p:sp>
      <p:sp>
        <p:nvSpPr>
          <p:cNvPr id="106" name="Rounded Rectangle 105"/>
          <p:cNvSpPr/>
          <p:nvPr/>
        </p:nvSpPr>
        <p:spPr>
          <a:xfrm>
            <a:off x="68580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67056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</a:t>
            </a:r>
            <a:r>
              <a:rPr lang="en-GB" sz="1050" dirty="0" smtClean="0">
                <a:solidFill>
                  <a:srgbClr val="000000"/>
                </a:solidFill>
              </a:rPr>
              <a:t>1</a:t>
            </a:r>
            <a:endParaRPr lang="en-GB" sz="2000" dirty="0"/>
          </a:p>
        </p:txBody>
      </p:sp>
      <p:sp>
        <p:nvSpPr>
          <p:cNvPr id="112" name="Rounded Rectangle 111"/>
          <p:cNvSpPr/>
          <p:nvPr/>
        </p:nvSpPr>
        <p:spPr>
          <a:xfrm>
            <a:off x="80772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/>
          <p:cNvSpPr txBox="1"/>
          <p:nvPr/>
        </p:nvSpPr>
        <p:spPr>
          <a:xfrm>
            <a:off x="79248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T</a:t>
            </a:r>
            <a:r>
              <a:rPr lang="en-GB" sz="1050" dirty="0" err="1" smtClean="0">
                <a:solidFill>
                  <a:srgbClr val="000000"/>
                </a:solidFill>
              </a:rPr>
              <a:t>n</a:t>
            </a:r>
            <a:endParaRPr lang="en-GB" sz="2000" dirty="0"/>
          </a:p>
        </p:txBody>
      </p:sp>
      <p:cxnSp>
        <p:nvCxnSpPr>
          <p:cNvPr id="118" name="Straight Arrow Connector 117"/>
          <p:cNvCxnSpPr>
            <a:endCxn id="100" idx="0"/>
          </p:cNvCxnSpPr>
          <p:nvPr/>
        </p:nvCxnSpPr>
        <p:spPr>
          <a:xfrm>
            <a:off x="6248400" y="886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6248400" y="3172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6248400" y="3477399"/>
            <a:ext cx="4572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705600" y="886599"/>
            <a:ext cx="4572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162800" y="886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162800" y="3172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7162800" y="3477399"/>
            <a:ext cx="4572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8229600" y="886599"/>
            <a:ext cx="1524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8382000" y="886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8382000" y="3172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7852574" y="685800"/>
            <a:ext cx="377026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...</a:t>
            </a:r>
            <a:endParaRPr lang="en-GB" b="1" dirty="0"/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7620000" y="886599"/>
            <a:ext cx="1524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56388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65532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86868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8991600" y="14199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86868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7467600" y="16485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65532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56388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56388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5638800" y="16485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65532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86868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8991600" y="18771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86868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7467600" y="21057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65532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56388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56388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5638800" y="21057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65532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86868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>
            <a:off x="8991600" y="23343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86868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7467600" y="25629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>
            <a:off x="65532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>
            <a:off x="56388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56388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5638800" y="2562999"/>
            <a:ext cx="0" cy="762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65532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7924800" y="2943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86868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5638800" y="2867799"/>
            <a:ext cx="0" cy="762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 rot="5400000">
            <a:off x="5512587" y="2613013"/>
            <a:ext cx="377026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7543800" y="27432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64" name="Straight Arrow Connector 163"/>
          <p:cNvCxnSpPr/>
          <p:nvPr/>
        </p:nvCxnSpPr>
        <p:spPr>
          <a:xfrm>
            <a:off x="7467600" y="2943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7940040" y="23343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7559040" y="21336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7940040" y="18771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7559040" y="16764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78" name="Straight Arrow Connector 177"/>
          <p:cNvCxnSpPr/>
          <p:nvPr/>
        </p:nvCxnSpPr>
        <p:spPr>
          <a:xfrm>
            <a:off x="6705600" y="886599"/>
            <a:ext cx="0" cy="2590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7620000" y="886599"/>
            <a:ext cx="0" cy="2590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7467600" y="23343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7467600" y="18771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7940040" y="1419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7559040" y="12192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93" name="Straight Arrow Connector 192"/>
          <p:cNvCxnSpPr/>
          <p:nvPr/>
        </p:nvCxnSpPr>
        <p:spPr>
          <a:xfrm>
            <a:off x="7467600" y="1419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Lal</a:t>
            </a:r>
            <a:r>
              <a:rPr lang="en-GB" dirty="0" smtClean="0"/>
              <a:t>/Reps </a:t>
            </a:r>
            <a:r>
              <a:rPr lang="en-GB" dirty="0" err="1" smtClean="0"/>
              <a:t>Sequentialization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considers only </a:t>
            </a:r>
            <a:r>
              <a:rPr lang="en-GB" dirty="0" smtClean="0"/>
              <a:t>round-robin schedules</a:t>
            </a:r>
            <a:br>
              <a:rPr lang="en-GB" dirty="0" smtClean="0"/>
            </a:br>
            <a:r>
              <a:rPr lang="en-GB" dirty="0" smtClean="0"/>
              <a:t>with </a:t>
            </a:r>
            <a:r>
              <a:rPr lang="en-GB" i="1" dirty="0" smtClean="0"/>
              <a:t>k</a:t>
            </a:r>
            <a:r>
              <a:rPr lang="en-GB" dirty="0" smtClean="0"/>
              <a:t> rounds</a:t>
            </a:r>
          </a:p>
          <a:p>
            <a:pPr lvl="1">
              <a:buClr>
                <a:schemeClr val="tx1"/>
              </a:buClr>
            </a:pPr>
            <a:r>
              <a:rPr lang="en-GB" dirty="0" smtClean="0">
                <a:solidFill>
                  <a:srgbClr val="FF0000"/>
                </a:solidFill>
              </a:rPr>
              <a:t>thread</a:t>
            </a:r>
            <a:r>
              <a:rPr lang="en-GB" dirty="0" smtClean="0"/>
              <a:t> → </a:t>
            </a:r>
            <a:r>
              <a:rPr lang="en-GB" dirty="0" smtClean="0">
                <a:solidFill>
                  <a:srgbClr val="0000FF"/>
                </a:solidFill>
              </a:rPr>
              <a:t>function</a:t>
            </a:r>
            <a:r>
              <a:rPr lang="en-GB" dirty="0" smtClean="0"/>
              <a:t>, run to completion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global memory copy for each round </a:t>
            </a:r>
          </a:p>
          <a:p>
            <a:pPr lvl="1">
              <a:buClr>
                <a:schemeClr val="tx1"/>
              </a:buClr>
            </a:pPr>
            <a:r>
              <a:rPr lang="en-GB" dirty="0" smtClean="0">
                <a:solidFill>
                  <a:srgbClr val="FF0000"/>
                </a:solidFill>
              </a:rPr>
              <a:t>scalar</a:t>
            </a:r>
            <a:r>
              <a:rPr lang="en-GB" dirty="0" smtClean="0"/>
              <a:t> → </a:t>
            </a:r>
            <a:r>
              <a:rPr lang="en-GB" dirty="0" smtClean="0">
                <a:solidFill>
                  <a:srgbClr val="0000FF"/>
                </a:solidFill>
              </a:rPr>
              <a:t>array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59436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/>
          <p:cNvSpPr txBox="1"/>
          <p:nvPr/>
        </p:nvSpPr>
        <p:spPr>
          <a:xfrm>
            <a:off x="57912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</a:t>
            </a:r>
            <a:r>
              <a:rPr lang="en-GB" sz="1050" dirty="0" smtClean="0">
                <a:solidFill>
                  <a:srgbClr val="000000"/>
                </a:solidFill>
              </a:rPr>
              <a:t>0</a:t>
            </a:r>
            <a:endParaRPr lang="en-GB" sz="2000" dirty="0"/>
          </a:p>
        </p:txBody>
      </p:sp>
      <p:sp>
        <p:nvSpPr>
          <p:cNvPr id="102" name="Rectangle 101"/>
          <p:cNvSpPr/>
          <p:nvPr/>
        </p:nvSpPr>
        <p:spPr>
          <a:xfrm>
            <a:off x="6019800" y="2181999"/>
            <a:ext cx="441960" cy="304800"/>
          </a:xfrm>
          <a:prstGeom prst="rect">
            <a:avLst/>
          </a:prstGeom>
          <a:solidFill>
            <a:srgbClr val="339933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2,0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019800" y="1267599"/>
            <a:ext cx="441960" cy="304800"/>
          </a:xfrm>
          <a:prstGeom prst="rect">
            <a:avLst/>
          </a:prstGeom>
          <a:solidFill>
            <a:srgbClr val="FF0000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0,0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019800" y="1724799"/>
            <a:ext cx="441960" cy="304800"/>
          </a:xfrm>
          <a:prstGeom prst="rect">
            <a:avLst/>
          </a:prstGeom>
          <a:solidFill>
            <a:srgbClr val="FFFF00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1,0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019800" y="2791599"/>
            <a:ext cx="441960" cy="304800"/>
          </a:xfrm>
          <a:prstGeom prst="rect">
            <a:avLst/>
          </a:prstGeom>
          <a:solidFill>
            <a:srgbClr val="0000FF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k,0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68580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67056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</a:t>
            </a:r>
            <a:r>
              <a:rPr lang="en-GB" sz="1050" dirty="0" smtClean="0">
                <a:solidFill>
                  <a:srgbClr val="000000"/>
                </a:solidFill>
              </a:rPr>
              <a:t>1</a:t>
            </a:r>
            <a:endParaRPr lang="en-GB" sz="2000" dirty="0"/>
          </a:p>
        </p:txBody>
      </p:sp>
      <p:sp>
        <p:nvSpPr>
          <p:cNvPr id="108" name="Rectangle 107"/>
          <p:cNvSpPr/>
          <p:nvPr/>
        </p:nvSpPr>
        <p:spPr>
          <a:xfrm>
            <a:off x="6934200" y="2181999"/>
            <a:ext cx="441960" cy="304800"/>
          </a:xfrm>
          <a:prstGeom prst="rect">
            <a:avLst/>
          </a:prstGeom>
          <a:solidFill>
            <a:srgbClr val="339933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2,1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934200" y="1267599"/>
            <a:ext cx="441960" cy="304800"/>
          </a:xfrm>
          <a:prstGeom prst="rect">
            <a:avLst/>
          </a:prstGeom>
          <a:solidFill>
            <a:srgbClr val="FF0000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0,1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934200" y="1724799"/>
            <a:ext cx="441960" cy="304800"/>
          </a:xfrm>
          <a:prstGeom prst="rect">
            <a:avLst/>
          </a:prstGeom>
          <a:solidFill>
            <a:srgbClr val="FFFF00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1,1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934200" y="2791599"/>
            <a:ext cx="441960" cy="304800"/>
          </a:xfrm>
          <a:prstGeom prst="rect">
            <a:avLst/>
          </a:prstGeom>
          <a:solidFill>
            <a:srgbClr val="0000FF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k,1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80772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/>
          <p:cNvSpPr txBox="1"/>
          <p:nvPr/>
        </p:nvSpPr>
        <p:spPr>
          <a:xfrm>
            <a:off x="79248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T</a:t>
            </a:r>
            <a:r>
              <a:rPr lang="en-GB" sz="1050" dirty="0" err="1" smtClean="0">
                <a:solidFill>
                  <a:srgbClr val="000000"/>
                </a:solidFill>
              </a:rPr>
              <a:t>n</a:t>
            </a:r>
            <a:endParaRPr lang="en-GB" sz="2000" dirty="0"/>
          </a:p>
        </p:txBody>
      </p:sp>
      <p:sp>
        <p:nvSpPr>
          <p:cNvPr id="114" name="Rectangle 113"/>
          <p:cNvSpPr/>
          <p:nvPr/>
        </p:nvSpPr>
        <p:spPr>
          <a:xfrm>
            <a:off x="8153400" y="2181999"/>
            <a:ext cx="441960" cy="304800"/>
          </a:xfrm>
          <a:prstGeom prst="rect">
            <a:avLst/>
          </a:prstGeom>
          <a:solidFill>
            <a:srgbClr val="339933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2,n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8153400" y="1267599"/>
            <a:ext cx="441960" cy="304800"/>
          </a:xfrm>
          <a:prstGeom prst="rect">
            <a:avLst/>
          </a:prstGeom>
          <a:solidFill>
            <a:srgbClr val="FF0000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0,n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8153400" y="1724799"/>
            <a:ext cx="441960" cy="304800"/>
          </a:xfrm>
          <a:prstGeom prst="rect">
            <a:avLst/>
          </a:prstGeom>
          <a:solidFill>
            <a:srgbClr val="FFFF00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1,n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8153400" y="2791599"/>
            <a:ext cx="441960" cy="304800"/>
          </a:xfrm>
          <a:prstGeom prst="rect">
            <a:avLst/>
          </a:prstGeom>
          <a:solidFill>
            <a:srgbClr val="0000FF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S</a:t>
            </a:r>
            <a:r>
              <a:rPr lang="en-GB" sz="1050" dirty="0" err="1" smtClean="0">
                <a:solidFill>
                  <a:schemeClr val="tx1"/>
                </a:solidFill>
              </a:rPr>
              <a:t>k,n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118" name="Straight Arrow Connector 117"/>
          <p:cNvCxnSpPr>
            <a:endCxn id="100" idx="0"/>
          </p:cNvCxnSpPr>
          <p:nvPr/>
        </p:nvCxnSpPr>
        <p:spPr>
          <a:xfrm>
            <a:off x="6248400" y="886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6248400" y="3172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6248400" y="3477399"/>
            <a:ext cx="4572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705600" y="886599"/>
            <a:ext cx="4572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162800" y="886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162800" y="3172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7162800" y="3477399"/>
            <a:ext cx="4572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8229600" y="886599"/>
            <a:ext cx="1524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8382000" y="886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8382000" y="3172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7852574" y="685800"/>
            <a:ext cx="377026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...</a:t>
            </a:r>
            <a:endParaRPr lang="en-GB" b="1" dirty="0"/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7620000" y="886599"/>
            <a:ext cx="1524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56388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65532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86868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8991600" y="14199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86868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7467600" y="16485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65532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56388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56388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5638800" y="16485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65532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86868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8991600" y="18771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86868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7467600" y="21057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65532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56388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56388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5638800" y="21057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65532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86868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>
            <a:off x="8991600" y="23343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86868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7467600" y="25629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>
            <a:off x="65532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>
            <a:off x="56388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56388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5638800" y="2562999"/>
            <a:ext cx="0" cy="762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65532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7924800" y="2943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86868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5638800" y="2867799"/>
            <a:ext cx="0" cy="762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 rot="5400000">
            <a:off x="5512587" y="2613013"/>
            <a:ext cx="377026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7543800" y="27432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64" name="Straight Arrow Connector 163"/>
          <p:cNvCxnSpPr/>
          <p:nvPr/>
        </p:nvCxnSpPr>
        <p:spPr>
          <a:xfrm>
            <a:off x="7467600" y="2943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7940040" y="23343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7559040" y="21336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7940040" y="18771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7559040" y="16764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78" name="Straight Arrow Connector 177"/>
          <p:cNvCxnSpPr/>
          <p:nvPr/>
        </p:nvCxnSpPr>
        <p:spPr>
          <a:xfrm>
            <a:off x="6705600" y="886599"/>
            <a:ext cx="0" cy="2590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7620000" y="886599"/>
            <a:ext cx="0" cy="2590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103" idx="2"/>
            <a:endCxn id="104" idx="0"/>
          </p:cNvCxnSpPr>
          <p:nvPr/>
        </p:nvCxnSpPr>
        <p:spPr>
          <a:xfrm>
            <a:off x="6240780" y="15723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102" idx="2"/>
            <a:endCxn id="105" idx="0"/>
          </p:cNvCxnSpPr>
          <p:nvPr/>
        </p:nvCxnSpPr>
        <p:spPr>
          <a:xfrm>
            <a:off x="6240780" y="24867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04" idx="2"/>
            <a:endCxn id="102" idx="0"/>
          </p:cNvCxnSpPr>
          <p:nvPr/>
        </p:nvCxnSpPr>
        <p:spPr>
          <a:xfrm>
            <a:off x="6240780" y="20295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09" idx="2"/>
            <a:endCxn id="110" idx="0"/>
          </p:cNvCxnSpPr>
          <p:nvPr/>
        </p:nvCxnSpPr>
        <p:spPr>
          <a:xfrm>
            <a:off x="7155180" y="15723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08" idx="2"/>
            <a:endCxn id="111" idx="0"/>
          </p:cNvCxnSpPr>
          <p:nvPr/>
        </p:nvCxnSpPr>
        <p:spPr>
          <a:xfrm>
            <a:off x="7155180" y="24867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10" idx="2"/>
            <a:endCxn id="108" idx="0"/>
          </p:cNvCxnSpPr>
          <p:nvPr/>
        </p:nvCxnSpPr>
        <p:spPr>
          <a:xfrm>
            <a:off x="7155180" y="20295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15" idx="2"/>
            <a:endCxn id="116" idx="0"/>
          </p:cNvCxnSpPr>
          <p:nvPr/>
        </p:nvCxnSpPr>
        <p:spPr>
          <a:xfrm>
            <a:off x="8374380" y="15723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14" idx="2"/>
            <a:endCxn id="117" idx="0"/>
          </p:cNvCxnSpPr>
          <p:nvPr/>
        </p:nvCxnSpPr>
        <p:spPr>
          <a:xfrm>
            <a:off x="8374380" y="24867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stCxn id="116" idx="2"/>
            <a:endCxn id="114" idx="0"/>
          </p:cNvCxnSpPr>
          <p:nvPr/>
        </p:nvCxnSpPr>
        <p:spPr>
          <a:xfrm>
            <a:off x="8374380" y="20295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7467600" y="23343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7467600" y="18771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7940040" y="1419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7559040" y="12192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93" name="Straight Arrow Connector 192"/>
          <p:cNvCxnSpPr/>
          <p:nvPr/>
        </p:nvCxnSpPr>
        <p:spPr>
          <a:xfrm>
            <a:off x="7467600" y="1419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Lal</a:t>
            </a:r>
            <a:r>
              <a:rPr lang="en-GB" dirty="0" smtClean="0"/>
              <a:t>/Reps </a:t>
            </a:r>
            <a:r>
              <a:rPr lang="en-GB" dirty="0" err="1" smtClean="0"/>
              <a:t>Sequentialization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considers only </a:t>
            </a:r>
            <a:r>
              <a:rPr lang="en-GB" dirty="0" smtClean="0"/>
              <a:t>round-robin schedules</a:t>
            </a:r>
            <a:br>
              <a:rPr lang="en-GB" dirty="0" smtClean="0"/>
            </a:br>
            <a:r>
              <a:rPr lang="en-GB" dirty="0" smtClean="0"/>
              <a:t>with </a:t>
            </a:r>
            <a:r>
              <a:rPr lang="en-GB" i="1" dirty="0" smtClean="0"/>
              <a:t>k</a:t>
            </a:r>
            <a:r>
              <a:rPr lang="en-GB" dirty="0" smtClean="0"/>
              <a:t> rounds</a:t>
            </a:r>
          </a:p>
          <a:p>
            <a:pPr lvl="1">
              <a:buClr>
                <a:schemeClr val="tx1"/>
              </a:buClr>
            </a:pPr>
            <a:r>
              <a:rPr lang="en-GB" dirty="0" smtClean="0">
                <a:solidFill>
                  <a:srgbClr val="FF0000"/>
                </a:solidFill>
              </a:rPr>
              <a:t>thread</a:t>
            </a:r>
            <a:r>
              <a:rPr lang="en-GB" dirty="0" smtClean="0"/>
              <a:t> → </a:t>
            </a:r>
            <a:r>
              <a:rPr lang="en-GB" dirty="0" smtClean="0">
                <a:solidFill>
                  <a:srgbClr val="0000FF"/>
                </a:solidFill>
              </a:rPr>
              <a:t>function</a:t>
            </a:r>
            <a:r>
              <a:rPr lang="en-GB" dirty="0" smtClean="0"/>
              <a:t>, run to completion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global memory copy for each round </a:t>
            </a:r>
          </a:p>
          <a:p>
            <a:pPr lvl="1">
              <a:buClr>
                <a:schemeClr val="tx1"/>
              </a:buClr>
            </a:pPr>
            <a:r>
              <a:rPr lang="en-GB" dirty="0" smtClean="0">
                <a:solidFill>
                  <a:srgbClr val="FF0000"/>
                </a:solidFill>
              </a:rPr>
              <a:t>scalar</a:t>
            </a:r>
            <a:r>
              <a:rPr lang="en-GB" dirty="0" smtClean="0"/>
              <a:t> → </a:t>
            </a:r>
            <a:r>
              <a:rPr lang="en-GB" dirty="0" smtClean="0">
                <a:solidFill>
                  <a:srgbClr val="0000FF"/>
                </a:solidFill>
              </a:rPr>
              <a:t>array</a:t>
            </a:r>
          </a:p>
          <a:p>
            <a:pPr lvl="0">
              <a:buClr>
                <a:srgbClr val="000000"/>
              </a:buClr>
            </a:pPr>
            <a:r>
              <a:rPr lang="en-GB" dirty="0" smtClean="0">
                <a:solidFill>
                  <a:srgbClr val="FF0000"/>
                </a:solidFill>
              </a:rPr>
              <a:t>context switch </a:t>
            </a:r>
            <a:r>
              <a:rPr lang="en-GB" dirty="0" smtClean="0"/>
              <a:t>→ </a:t>
            </a:r>
            <a:r>
              <a:rPr lang="en-GB" dirty="0" smtClean="0">
                <a:solidFill>
                  <a:srgbClr val="0000FF"/>
                </a:solidFill>
              </a:rPr>
              <a:t>round counter++</a:t>
            </a:r>
          </a:p>
          <a:p>
            <a:pPr lvl="1">
              <a:buClr>
                <a:schemeClr val="tx1"/>
              </a:buClr>
            </a:pPr>
            <a:endParaRPr lang="en-GB" dirty="0" smtClean="0"/>
          </a:p>
        </p:txBody>
      </p:sp>
      <p:sp>
        <p:nvSpPr>
          <p:cNvPr id="100" name="Rounded Rectangle 99"/>
          <p:cNvSpPr/>
          <p:nvPr/>
        </p:nvSpPr>
        <p:spPr>
          <a:xfrm>
            <a:off x="59436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/>
          <p:cNvSpPr txBox="1"/>
          <p:nvPr/>
        </p:nvSpPr>
        <p:spPr>
          <a:xfrm>
            <a:off x="57912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</a:t>
            </a:r>
            <a:r>
              <a:rPr lang="en-GB" sz="1050" dirty="0" smtClean="0">
                <a:solidFill>
                  <a:srgbClr val="000000"/>
                </a:solidFill>
              </a:rPr>
              <a:t>0</a:t>
            </a:r>
            <a:endParaRPr lang="en-GB" sz="2000" dirty="0"/>
          </a:p>
        </p:txBody>
      </p:sp>
      <p:sp>
        <p:nvSpPr>
          <p:cNvPr id="102" name="Rectangle 101"/>
          <p:cNvSpPr/>
          <p:nvPr/>
        </p:nvSpPr>
        <p:spPr>
          <a:xfrm>
            <a:off x="6019800" y="2181999"/>
            <a:ext cx="441960" cy="304800"/>
          </a:xfrm>
          <a:prstGeom prst="rect">
            <a:avLst/>
          </a:prstGeom>
          <a:solidFill>
            <a:srgbClr val="339933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2,0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019800" y="1267599"/>
            <a:ext cx="441960" cy="304800"/>
          </a:xfrm>
          <a:prstGeom prst="rect">
            <a:avLst/>
          </a:prstGeom>
          <a:solidFill>
            <a:srgbClr val="FF0000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0,0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019800" y="1724799"/>
            <a:ext cx="441960" cy="304800"/>
          </a:xfrm>
          <a:prstGeom prst="rect">
            <a:avLst/>
          </a:prstGeom>
          <a:solidFill>
            <a:srgbClr val="FFFF00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1,0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019800" y="2791599"/>
            <a:ext cx="441960" cy="304800"/>
          </a:xfrm>
          <a:prstGeom prst="rect">
            <a:avLst/>
          </a:prstGeom>
          <a:solidFill>
            <a:srgbClr val="0000FF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k,0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68580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67056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</a:t>
            </a:r>
            <a:r>
              <a:rPr lang="en-GB" sz="1050" dirty="0" smtClean="0">
                <a:solidFill>
                  <a:srgbClr val="000000"/>
                </a:solidFill>
              </a:rPr>
              <a:t>1</a:t>
            </a:r>
            <a:endParaRPr lang="en-GB" sz="2000" dirty="0"/>
          </a:p>
        </p:txBody>
      </p:sp>
      <p:sp>
        <p:nvSpPr>
          <p:cNvPr id="108" name="Rectangle 107"/>
          <p:cNvSpPr/>
          <p:nvPr/>
        </p:nvSpPr>
        <p:spPr>
          <a:xfrm>
            <a:off x="6934200" y="2181999"/>
            <a:ext cx="441960" cy="304800"/>
          </a:xfrm>
          <a:prstGeom prst="rect">
            <a:avLst/>
          </a:prstGeom>
          <a:solidFill>
            <a:srgbClr val="339933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2,1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934200" y="1267599"/>
            <a:ext cx="441960" cy="304800"/>
          </a:xfrm>
          <a:prstGeom prst="rect">
            <a:avLst/>
          </a:prstGeom>
          <a:solidFill>
            <a:srgbClr val="FF0000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0,1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934200" y="1724799"/>
            <a:ext cx="441960" cy="304800"/>
          </a:xfrm>
          <a:prstGeom prst="rect">
            <a:avLst/>
          </a:prstGeom>
          <a:solidFill>
            <a:srgbClr val="FFFF00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1,1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934200" y="2791599"/>
            <a:ext cx="441960" cy="304800"/>
          </a:xfrm>
          <a:prstGeom prst="rect">
            <a:avLst/>
          </a:prstGeom>
          <a:solidFill>
            <a:srgbClr val="0000FF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k,1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80772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/>
          <p:cNvSpPr txBox="1"/>
          <p:nvPr/>
        </p:nvSpPr>
        <p:spPr>
          <a:xfrm>
            <a:off x="79248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T</a:t>
            </a:r>
            <a:r>
              <a:rPr lang="en-GB" sz="1050" dirty="0" err="1" smtClean="0">
                <a:solidFill>
                  <a:srgbClr val="000000"/>
                </a:solidFill>
              </a:rPr>
              <a:t>n</a:t>
            </a:r>
            <a:endParaRPr lang="en-GB" sz="2000" dirty="0"/>
          </a:p>
        </p:txBody>
      </p:sp>
      <p:sp>
        <p:nvSpPr>
          <p:cNvPr id="114" name="Rectangle 113"/>
          <p:cNvSpPr/>
          <p:nvPr/>
        </p:nvSpPr>
        <p:spPr>
          <a:xfrm>
            <a:off x="8153400" y="2181999"/>
            <a:ext cx="441960" cy="304800"/>
          </a:xfrm>
          <a:prstGeom prst="rect">
            <a:avLst/>
          </a:prstGeom>
          <a:solidFill>
            <a:srgbClr val="339933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2,n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8153400" y="1267599"/>
            <a:ext cx="441960" cy="304800"/>
          </a:xfrm>
          <a:prstGeom prst="rect">
            <a:avLst/>
          </a:prstGeom>
          <a:solidFill>
            <a:srgbClr val="FF0000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0,n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8153400" y="1724799"/>
            <a:ext cx="441960" cy="304800"/>
          </a:xfrm>
          <a:prstGeom prst="rect">
            <a:avLst/>
          </a:prstGeom>
          <a:solidFill>
            <a:srgbClr val="FFFF00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1,n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8153400" y="2791599"/>
            <a:ext cx="441960" cy="304800"/>
          </a:xfrm>
          <a:prstGeom prst="rect">
            <a:avLst/>
          </a:prstGeom>
          <a:solidFill>
            <a:srgbClr val="0000FF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S</a:t>
            </a:r>
            <a:r>
              <a:rPr lang="en-GB" sz="1050" dirty="0" err="1" smtClean="0">
                <a:solidFill>
                  <a:schemeClr val="tx1"/>
                </a:solidFill>
              </a:rPr>
              <a:t>k,n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118" name="Straight Arrow Connector 117"/>
          <p:cNvCxnSpPr>
            <a:endCxn id="100" idx="0"/>
          </p:cNvCxnSpPr>
          <p:nvPr/>
        </p:nvCxnSpPr>
        <p:spPr>
          <a:xfrm>
            <a:off x="6248400" y="886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6248400" y="3172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6248400" y="3477399"/>
            <a:ext cx="4572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705600" y="886599"/>
            <a:ext cx="4572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162800" y="886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162800" y="3172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7162800" y="3477399"/>
            <a:ext cx="4572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8229600" y="886599"/>
            <a:ext cx="1524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8382000" y="886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8382000" y="3172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7852574" y="685800"/>
            <a:ext cx="377026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...</a:t>
            </a:r>
            <a:endParaRPr lang="en-GB" b="1" dirty="0"/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7620000" y="886599"/>
            <a:ext cx="1524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56388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65532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86868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8991600" y="14199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86868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7467600" y="16485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65532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56388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56388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5638800" y="16485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65532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86868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8991600" y="18771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86868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7467600" y="21057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65532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56388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56388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5638800" y="21057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65532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86868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>
            <a:off x="8991600" y="23343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86868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7467600" y="25629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>
            <a:off x="65532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>
            <a:off x="56388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56388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5638800" y="2562999"/>
            <a:ext cx="0" cy="762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65532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7924800" y="2943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86868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5638800" y="2867799"/>
            <a:ext cx="0" cy="762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 rot="5400000">
            <a:off x="5512587" y="2613013"/>
            <a:ext cx="377026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7543800" y="27432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64" name="Straight Arrow Connector 163"/>
          <p:cNvCxnSpPr/>
          <p:nvPr/>
        </p:nvCxnSpPr>
        <p:spPr>
          <a:xfrm>
            <a:off x="7467600" y="2943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7940040" y="23343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7559040" y="21336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7940040" y="18771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7559040" y="16764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78" name="Straight Arrow Connector 177"/>
          <p:cNvCxnSpPr/>
          <p:nvPr/>
        </p:nvCxnSpPr>
        <p:spPr>
          <a:xfrm>
            <a:off x="6705600" y="886599"/>
            <a:ext cx="0" cy="2590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7620000" y="886599"/>
            <a:ext cx="0" cy="2590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103" idx="2"/>
            <a:endCxn id="104" idx="0"/>
          </p:cNvCxnSpPr>
          <p:nvPr/>
        </p:nvCxnSpPr>
        <p:spPr>
          <a:xfrm>
            <a:off x="6240780" y="15723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102" idx="2"/>
            <a:endCxn id="105" idx="0"/>
          </p:cNvCxnSpPr>
          <p:nvPr/>
        </p:nvCxnSpPr>
        <p:spPr>
          <a:xfrm>
            <a:off x="6240780" y="24867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04" idx="2"/>
            <a:endCxn id="102" idx="0"/>
          </p:cNvCxnSpPr>
          <p:nvPr/>
        </p:nvCxnSpPr>
        <p:spPr>
          <a:xfrm>
            <a:off x="6240780" y="20295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09" idx="2"/>
            <a:endCxn id="110" idx="0"/>
          </p:cNvCxnSpPr>
          <p:nvPr/>
        </p:nvCxnSpPr>
        <p:spPr>
          <a:xfrm>
            <a:off x="7155180" y="15723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08" idx="2"/>
            <a:endCxn id="111" idx="0"/>
          </p:cNvCxnSpPr>
          <p:nvPr/>
        </p:nvCxnSpPr>
        <p:spPr>
          <a:xfrm>
            <a:off x="7155180" y="24867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10" idx="2"/>
            <a:endCxn id="108" idx="0"/>
          </p:cNvCxnSpPr>
          <p:nvPr/>
        </p:nvCxnSpPr>
        <p:spPr>
          <a:xfrm>
            <a:off x="7155180" y="20295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15" idx="2"/>
            <a:endCxn id="116" idx="0"/>
          </p:cNvCxnSpPr>
          <p:nvPr/>
        </p:nvCxnSpPr>
        <p:spPr>
          <a:xfrm>
            <a:off x="8374380" y="15723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14" idx="2"/>
            <a:endCxn id="117" idx="0"/>
          </p:cNvCxnSpPr>
          <p:nvPr/>
        </p:nvCxnSpPr>
        <p:spPr>
          <a:xfrm>
            <a:off x="8374380" y="24867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stCxn id="116" idx="2"/>
            <a:endCxn id="114" idx="0"/>
          </p:cNvCxnSpPr>
          <p:nvPr/>
        </p:nvCxnSpPr>
        <p:spPr>
          <a:xfrm>
            <a:off x="8374380" y="20295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7467600" y="23343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7467600" y="18771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7940040" y="1419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7559040" y="12192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93" name="Straight Arrow Connector 192"/>
          <p:cNvCxnSpPr/>
          <p:nvPr/>
        </p:nvCxnSpPr>
        <p:spPr>
          <a:xfrm>
            <a:off x="7467600" y="1419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urved Right Arrow 89"/>
          <p:cNvSpPr/>
          <p:nvPr/>
        </p:nvSpPr>
        <p:spPr>
          <a:xfrm>
            <a:off x="5867400" y="14478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" name="Curved Right Arrow 90"/>
          <p:cNvSpPr/>
          <p:nvPr/>
        </p:nvSpPr>
        <p:spPr>
          <a:xfrm>
            <a:off x="5867400" y="19050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2" name="Curved Right Arrow 91"/>
          <p:cNvSpPr/>
          <p:nvPr/>
        </p:nvSpPr>
        <p:spPr>
          <a:xfrm>
            <a:off x="5867400" y="24384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Curved Right Arrow 92"/>
          <p:cNvSpPr/>
          <p:nvPr/>
        </p:nvSpPr>
        <p:spPr>
          <a:xfrm>
            <a:off x="5867400" y="26670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4" name="Curved Right Arrow 93"/>
          <p:cNvSpPr/>
          <p:nvPr/>
        </p:nvSpPr>
        <p:spPr>
          <a:xfrm>
            <a:off x="6781800" y="14478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5" name="Curved Right Arrow 94"/>
          <p:cNvSpPr/>
          <p:nvPr/>
        </p:nvSpPr>
        <p:spPr>
          <a:xfrm>
            <a:off x="6781800" y="19050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6" name="Curved Right Arrow 95"/>
          <p:cNvSpPr/>
          <p:nvPr/>
        </p:nvSpPr>
        <p:spPr>
          <a:xfrm>
            <a:off x="6781800" y="24384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7" name="Curved Right Arrow 96"/>
          <p:cNvSpPr/>
          <p:nvPr/>
        </p:nvSpPr>
        <p:spPr>
          <a:xfrm>
            <a:off x="6781800" y="26670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8" name="Curved Right Arrow 97"/>
          <p:cNvSpPr/>
          <p:nvPr/>
        </p:nvSpPr>
        <p:spPr>
          <a:xfrm>
            <a:off x="8001000" y="14478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9" name="Curved Right Arrow 98"/>
          <p:cNvSpPr/>
          <p:nvPr/>
        </p:nvSpPr>
        <p:spPr>
          <a:xfrm>
            <a:off x="8001000" y="19050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9" name="Curved Right Arrow 168"/>
          <p:cNvSpPr/>
          <p:nvPr/>
        </p:nvSpPr>
        <p:spPr>
          <a:xfrm>
            <a:off x="8001000" y="24384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0" name="Curved Right Arrow 169"/>
          <p:cNvSpPr/>
          <p:nvPr/>
        </p:nvSpPr>
        <p:spPr>
          <a:xfrm>
            <a:off x="8001000" y="26670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Lal</a:t>
            </a:r>
            <a:r>
              <a:rPr lang="en-GB" dirty="0" smtClean="0"/>
              <a:t>/Reps </a:t>
            </a:r>
            <a:r>
              <a:rPr lang="en-GB" dirty="0" err="1" smtClean="0"/>
              <a:t>Sequentialization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considers only </a:t>
            </a:r>
            <a:r>
              <a:rPr lang="en-GB" dirty="0" smtClean="0"/>
              <a:t>round-robin schedules</a:t>
            </a:r>
            <a:br>
              <a:rPr lang="en-GB" dirty="0" smtClean="0"/>
            </a:br>
            <a:r>
              <a:rPr lang="en-GB" dirty="0" smtClean="0"/>
              <a:t>with </a:t>
            </a:r>
            <a:r>
              <a:rPr lang="en-GB" i="1" dirty="0" smtClean="0"/>
              <a:t>k</a:t>
            </a:r>
            <a:r>
              <a:rPr lang="en-GB" dirty="0" smtClean="0"/>
              <a:t> rounds</a:t>
            </a:r>
          </a:p>
          <a:p>
            <a:pPr lvl="1">
              <a:buClr>
                <a:schemeClr val="tx1"/>
              </a:buClr>
            </a:pPr>
            <a:r>
              <a:rPr lang="en-GB" dirty="0" smtClean="0">
                <a:solidFill>
                  <a:srgbClr val="FF0000"/>
                </a:solidFill>
              </a:rPr>
              <a:t>thread</a:t>
            </a:r>
            <a:r>
              <a:rPr lang="en-GB" dirty="0" smtClean="0"/>
              <a:t> → </a:t>
            </a:r>
            <a:r>
              <a:rPr lang="en-GB" dirty="0" smtClean="0">
                <a:solidFill>
                  <a:srgbClr val="0000FF"/>
                </a:solidFill>
              </a:rPr>
              <a:t>function</a:t>
            </a:r>
            <a:r>
              <a:rPr lang="en-GB" dirty="0" smtClean="0"/>
              <a:t>, run to completion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global memory copy for each round </a:t>
            </a:r>
          </a:p>
          <a:p>
            <a:pPr lvl="1">
              <a:buClr>
                <a:schemeClr val="tx1"/>
              </a:buClr>
            </a:pPr>
            <a:r>
              <a:rPr lang="en-GB" dirty="0" smtClean="0">
                <a:solidFill>
                  <a:srgbClr val="FF0000"/>
                </a:solidFill>
              </a:rPr>
              <a:t>scalar</a:t>
            </a:r>
            <a:r>
              <a:rPr lang="en-GB" dirty="0" smtClean="0"/>
              <a:t> → </a:t>
            </a:r>
            <a:r>
              <a:rPr lang="en-GB" dirty="0" smtClean="0">
                <a:solidFill>
                  <a:srgbClr val="0000FF"/>
                </a:solidFill>
              </a:rPr>
              <a:t>array</a:t>
            </a:r>
          </a:p>
          <a:p>
            <a:pPr lvl="0">
              <a:buClr>
                <a:srgbClr val="000000"/>
              </a:buClr>
            </a:pPr>
            <a:r>
              <a:rPr lang="en-GB" dirty="0" smtClean="0">
                <a:solidFill>
                  <a:srgbClr val="FF0000"/>
                </a:solidFill>
              </a:rPr>
              <a:t>context switch </a:t>
            </a:r>
            <a:r>
              <a:rPr lang="en-GB" dirty="0" smtClean="0"/>
              <a:t>→ </a:t>
            </a:r>
            <a:r>
              <a:rPr lang="en-GB" dirty="0" smtClean="0">
                <a:solidFill>
                  <a:srgbClr val="0000FF"/>
                </a:solidFill>
              </a:rPr>
              <a:t>round counter++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first thread starts with non-deterministic memory contents</a:t>
            </a:r>
          </a:p>
          <a:p>
            <a:pPr lvl="1">
              <a:buClr>
                <a:schemeClr val="tx1"/>
              </a:buClr>
            </a:pPr>
            <a:r>
              <a:rPr lang="en-GB" dirty="0" smtClean="0"/>
              <a:t>other threads continue with content left by predecessor</a:t>
            </a:r>
            <a:endParaRPr lang="en-GB" dirty="0" smtClean="0">
              <a:solidFill>
                <a:srgbClr val="000000"/>
              </a:solidFill>
            </a:endParaRPr>
          </a:p>
          <a:p>
            <a:pPr lvl="1">
              <a:buClr>
                <a:schemeClr val="tx1"/>
              </a:buClr>
            </a:pPr>
            <a:endParaRPr lang="en-GB" dirty="0" smtClean="0"/>
          </a:p>
        </p:txBody>
      </p:sp>
      <p:sp>
        <p:nvSpPr>
          <p:cNvPr id="100" name="Rounded Rectangle 99"/>
          <p:cNvSpPr/>
          <p:nvPr/>
        </p:nvSpPr>
        <p:spPr>
          <a:xfrm>
            <a:off x="59436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/>
          <p:cNvSpPr txBox="1"/>
          <p:nvPr/>
        </p:nvSpPr>
        <p:spPr>
          <a:xfrm>
            <a:off x="57912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</a:t>
            </a:r>
            <a:r>
              <a:rPr lang="en-GB" sz="1050" dirty="0" smtClean="0">
                <a:solidFill>
                  <a:srgbClr val="000000"/>
                </a:solidFill>
              </a:rPr>
              <a:t>0</a:t>
            </a:r>
            <a:endParaRPr lang="en-GB" sz="2000" dirty="0"/>
          </a:p>
        </p:txBody>
      </p:sp>
      <p:sp>
        <p:nvSpPr>
          <p:cNvPr id="106" name="Rounded Rectangle 105"/>
          <p:cNvSpPr/>
          <p:nvPr/>
        </p:nvSpPr>
        <p:spPr>
          <a:xfrm>
            <a:off x="68580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67056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</a:t>
            </a:r>
            <a:r>
              <a:rPr lang="en-GB" sz="1050" dirty="0" smtClean="0">
                <a:solidFill>
                  <a:srgbClr val="000000"/>
                </a:solidFill>
              </a:rPr>
              <a:t>1</a:t>
            </a:r>
            <a:endParaRPr lang="en-GB" sz="2000" dirty="0"/>
          </a:p>
        </p:txBody>
      </p:sp>
      <p:sp>
        <p:nvSpPr>
          <p:cNvPr id="108" name="Rectangle 107"/>
          <p:cNvSpPr/>
          <p:nvPr/>
        </p:nvSpPr>
        <p:spPr>
          <a:xfrm>
            <a:off x="6934200" y="2181999"/>
            <a:ext cx="441960" cy="304800"/>
          </a:xfrm>
          <a:prstGeom prst="rect">
            <a:avLst/>
          </a:prstGeom>
          <a:solidFill>
            <a:srgbClr val="339933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2,1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934200" y="1267599"/>
            <a:ext cx="441960" cy="304800"/>
          </a:xfrm>
          <a:prstGeom prst="rect">
            <a:avLst/>
          </a:prstGeom>
          <a:solidFill>
            <a:srgbClr val="FF0000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0,1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934200" y="1724799"/>
            <a:ext cx="441960" cy="304800"/>
          </a:xfrm>
          <a:prstGeom prst="rect">
            <a:avLst/>
          </a:prstGeom>
          <a:solidFill>
            <a:srgbClr val="FFFF00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1,1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934200" y="2791599"/>
            <a:ext cx="441960" cy="304800"/>
          </a:xfrm>
          <a:prstGeom prst="rect">
            <a:avLst/>
          </a:prstGeom>
          <a:solidFill>
            <a:srgbClr val="0000FF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k,1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80772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/>
          <p:cNvSpPr txBox="1"/>
          <p:nvPr/>
        </p:nvSpPr>
        <p:spPr>
          <a:xfrm>
            <a:off x="79248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T</a:t>
            </a:r>
            <a:r>
              <a:rPr lang="en-GB" sz="1050" dirty="0" err="1" smtClean="0">
                <a:solidFill>
                  <a:srgbClr val="000000"/>
                </a:solidFill>
              </a:rPr>
              <a:t>n</a:t>
            </a:r>
            <a:endParaRPr lang="en-GB" sz="2000" dirty="0"/>
          </a:p>
        </p:txBody>
      </p:sp>
      <p:cxnSp>
        <p:nvCxnSpPr>
          <p:cNvPr id="118" name="Straight Arrow Connector 117"/>
          <p:cNvCxnSpPr>
            <a:endCxn id="100" idx="0"/>
          </p:cNvCxnSpPr>
          <p:nvPr/>
        </p:nvCxnSpPr>
        <p:spPr>
          <a:xfrm>
            <a:off x="6248400" y="886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6248400" y="3172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6248400" y="3477399"/>
            <a:ext cx="4572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705600" y="886599"/>
            <a:ext cx="4572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162800" y="886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162800" y="3172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7162800" y="3477399"/>
            <a:ext cx="4572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8229600" y="886599"/>
            <a:ext cx="1524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8382000" y="886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8382000" y="3172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7852574" y="685800"/>
            <a:ext cx="377026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...</a:t>
            </a:r>
            <a:endParaRPr lang="en-GB" b="1" dirty="0"/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7620000" y="886599"/>
            <a:ext cx="1524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56388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65532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86868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8991600" y="14199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86868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7467600" y="16485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65532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56388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56388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5638800" y="16485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65532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86868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8991600" y="18771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86868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7467600" y="21057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65532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56388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56388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5638800" y="21057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65532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86868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>
            <a:off x="8991600" y="23343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86868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7467600" y="25629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>
            <a:off x="65532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>
            <a:off x="56388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56388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5638800" y="2562999"/>
            <a:ext cx="0" cy="762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65532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7924800" y="2943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86868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5638800" y="2867799"/>
            <a:ext cx="0" cy="762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 rot="5400000">
            <a:off x="5512587" y="2613013"/>
            <a:ext cx="377026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7543800" y="27432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64" name="Straight Arrow Connector 163"/>
          <p:cNvCxnSpPr/>
          <p:nvPr/>
        </p:nvCxnSpPr>
        <p:spPr>
          <a:xfrm>
            <a:off x="7467600" y="2943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7940040" y="23343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7559040" y="21336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7940040" y="18771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7559040" y="16764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78" name="Straight Arrow Connector 177"/>
          <p:cNvCxnSpPr/>
          <p:nvPr/>
        </p:nvCxnSpPr>
        <p:spPr>
          <a:xfrm>
            <a:off x="6705600" y="886599"/>
            <a:ext cx="0" cy="2590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7620000" y="886599"/>
            <a:ext cx="0" cy="2590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6240780" y="15723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6240780" y="24867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6240780" y="20295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09" idx="2"/>
            <a:endCxn id="110" idx="0"/>
          </p:cNvCxnSpPr>
          <p:nvPr/>
        </p:nvCxnSpPr>
        <p:spPr>
          <a:xfrm>
            <a:off x="7155180" y="15723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08" idx="2"/>
            <a:endCxn id="111" idx="0"/>
          </p:cNvCxnSpPr>
          <p:nvPr/>
        </p:nvCxnSpPr>
        <p:spPr>
          <a:xfrm>
            <a:off x="7155180" y="24867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10" idx="2"/>
            <a:endCxn id="108" idx="0"/>
          </p:cNvCxnSpPr>
          <p:nvPr/>
        </p:nvCxnSpPr>
        <p:spPr>
          <a:xfrm>
            <a:off x="7155180" y="20295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8374380" y="15723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8374380" y="24867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8374380" y="20295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7467600" y="23343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7467600" y="18771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7940040" y="1419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7559040" y="12192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93" name="Straight Arrow Connector 192"/>
          <p:cNvCxnSpPr/>
          <p:nvPr/>
        </p:nvCxnSpPr>
        <p:spPr>
          <a:xfrm>
            <a:off x="7467600" y="1419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urved Right Arrow 89"/>
          <p:cNvSpPr/>
          <p:nvPr/>
        </p:nvSpPr>
        <p:spPr>
          <a:xfrm>
            <a:off x="5867400" y="14478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" name="Curved Right Arrow 90"/>
          <p:cNvSpPr/>
          <p:nvPr/>
        </p:nvSpPr>
        <p:spPr>
          <a:xfrm>
            <a:off x="5867400" y="19050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2" name="Curved Right Arrow 91"/>
          <p:cNvSpPr/>
          <p:nvPr/>
        </p:nvSpPr>
        <p:spPr>
          <a:xfrm>
            <a:off x="5867400" y="24384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Curved Right Arrow 92"/>
          <p:cNvSpPr/>
          <p:nvPr/>
        </p:nvSpPr>
        <p:spPr>
          <a:xfrm>
            <a:off x="5867400" y="26670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4" name="Curved Right Arrow 93"/>
          <p:cNvSpPr/>
          <p:nvPr/>
        </p:nvSpPr>
        <p:spPr>
          <a:xfrm>
            <a:off x="6781800" y="14478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5" name="Curved Right Arrow 94"/>
          <p:cNvSpPr/>
          <p:nvPr/>
        </p:nvSpPr>
        <p:spPr>
          <a:xfrm>
            <a:off x="6781800" y="19050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6" name="Curved Right Arrow 95"/>
          <p:cNvSpPr/>
          <p:nvPr/>
        </p:nvSpPr>
        <p:spPr>
          <a:xfrm>
            <a:off x="6781800" y="24384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7" name="Curved Right Arrow 96"/>
          <p:cNvSpPr/>
          <p:nvPr/>
        </p:nvSpPr>
        <p:spPr>
          <a:xfrm>
            <a:off x="6781800" y="26670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8" name="Curved Right Arrow 97"/>
          <p:cNvSpPr/>
          <p:nvPr/>
        </p:nvSpPr>
        <p:spPr>
          <a:xfrm>
            <a:off x="8001000" y="14478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9" name="Curved Right Arrow 98"/>
          <p:cNvSpPr/>
          <p:nvPr/>
        </p:nvSpPr>
        <p:spPr>
          <a:xfrm>
            <a:off x="8001000" y="19050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9" name="Curved Right Arrow 168"/>
          <p:cNvSpPr/>
          <p:nvPr/>
        </p:nvSpPr>
        <p:spPr>
          <a:xfrm>
            <a:off x="8001000" y="24384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0" name="Curved Right Arrow 169"/>
          <p:cNvSpPr/>
          <p:nvPr/>
        </p:nvSpPr>
        <p:spPr>
          <a:xfrm>
            <a:off x="8001000" y="26670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6019800" y="2181999"/>
            <a:ext cx="441960" cy="304800"/>
          </a:xfrm>
          <a:prstGeom prst="rect">
            <a:avLst/>
          </a:prstGeom>
          <a:solidFill>
            <a:srgbClr val="339933">
              <a:alpha val="65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2,0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6019800" y="1267599"/>
            <a:ext cx="441960" cy="304800"/>
          </a:xfrm>
          <a:prstGeom prst="rect">
            <a:avLst/>
          </a:prstGeom>
          <a:solidFill>
            <a:srgbClr val="FF0000">
              <a:alpha val="65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0,0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6019800" y="1724799"/>
            <a:ext cx="441960" cy="304800"/>
          </a:xfrm>
          <a:prstGeom prst="rect">
            <a:avLst/>
          </a:prstGeom>
          <a:solidFill>
            <a:srgbClr val="FFFF00">
              <a:alpha val="65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1,0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6019800" y="2791599"/>
            <a:ext cx="441960" cy="304800"/>
          </a:xfrm>
          <a:prstGeom prst="rect">
            <a:avLst/>
          </a:prstGeom>
          <a:solidFill>
            <a:srgbClr val="0000FF">
              <a:alpha val="65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k,0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8153400" y="2181999"/>
            <a:ext cx="441960" cy="304800"/>
          </a:xfrm>
          <a:prstGeom prst="rect">
            <a:avLst/>
          </a:prstGeom>
          <a:solidFill>
            <a:srgbClr val="339933">
              <a:alpha val="1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2,n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8153400" y="1267599"/>
            <a:ext cx="441960" cy="304800"/>
          </a:xfrm>
          <a:prstGeom prst="rect">
            <a:avLst/>
          </a:prstGeom>
          <a:solidFill>
            <a:srgbClr val="FF0000">
              <a:alpha val="1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0,n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8153400" y="1724799"/>
            <a:ext cx="441960" cy="304800"/>
          </a:xfrm>
          <a:prstGeom prst="rect">
            <a:avLst/>
          </a:prstGeom>
          <a:solidFill>
            <a:srgbClr val="FFFF00">
              <a:alpha val="1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1,n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8153400" y="2791599"/>
            <a:ext cx="441960" cy="304800"/>
          </a:xfrm>
          <a:prstGeom prst="rect">
            <a:avLst/>
          </a:prstGeom>
          <a:solidFill>
            <a:srgbClr val="0000FF">
              <a:alpha val="1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S</a:t>
            </a:r>
            <a:r>
              <a:rPr lang="en-GB" sz="1050" dirty="0" err="1" smtClean="0">
                <a:solidFill>
                  <a:schemeClr val="tx1"/>
                </a:solidFill>
              </a:rPr>
              <a:t>k,n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Lal</a:t>
            </a:r>
            <a:r>
              <a:rPr lang="en-GB" dirty="0" smtClean="0"/>
              <a:t>/Reps </a:t>
            </a:r>
            <a:r>
              <a:rPr lang="en-GB" dirty="0" err="1" smtClean="0"/>
              <a:t>Sequentialization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considers only </a:t>
            </a:r>
            <a:r>
              <a:rPr lang="en-GB" dirty="0" smtClean="0"/>
              <a:t>round-robin schedules</a:t>
            </a:r>
            <a:br>
              <a:rPr lang="en-GB" dirty="0" smtClean="0"/>
            </a:br>
            <a:r>
              <a:rPr lang="en-GB" dirty="0" smtClean="0"/>
              <a:t>with </a:t>
            </a:r>
            <a:r>
              <a:rPr lang="en-GB" i="1" dirty="0" smtClean="0"/>
              <a:t>k</a:t>
            </a:r>
            <a:r>
              <a:rPr lang="en-GB" dirty="0" smtClean="0"/>
              <a:t> rounds</a:t>
            </a:r>
          </a:p>
          <a:p>
            <a:pPr lvl="1">
              <a:buClr>
                <a:schemeClr val="tx1"/>
              </a:buClr>
            </a:pPr>
            <a:r>
              <a:rPr lang="en-GB" dirty="0" smtClean="0">
                <a:solidFill>
                  <a:srgbClr val="FF0000"/>
                </a:solidFill>
              </a:rPr>
              <a:t>thread</a:t>
            </a:r>
            <a:r>
              <a:rPr lang="en-GB" dirty="0" smtClean="0"/>
              <a:t> → </a:t>
            </a:r>
            <a:r>
              <a:rPr lang="en-GB" dirty="0" smtClean="0">
                <a:solidFill>
                  <a:srgbClr val="0000FF"/>
                </a:solidFill>
              </a:rPr>
              <a:t>function</a:t>
            </a:r>
            <a:r>
              <a:rPr lang="en-GB" dirty="0" smtClean="0"/>
              <a:t>, run to completion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global memory copy for each round </a:t>
            </a:r>
          </a:p>
          <a:p>
            <a:pPr lvl="1">
              <a:buClr>
                <a:schemeClr val="tx1"/>
              </a:buClr>
            </a:pPr>
            <a:r>
              <a:rPr lang="en-GB" dirty="0" smtClean="0">
                <a:solidFill>
                  <a:srgbClr val="FF0000"/>
                </a:solidFill>
              </a:rPr>
              <a:t>scalar</a:t>
            </a:r>
            <a:r>
              <a:rPr lang="en-GB" dirty="0" smtClean="0"/>
              <a:t> → </a:t>
            </a:r>
            <a:r>
              <a:rPr lang="en-GB" dirty="0" smtClean="0">
                <a:solidFill>
                  <a:srgbClr val="0000FF"/>
                </a:solidFill>
              </a:rPr>
              <a:t>array</a:t>
            </a:r>
          </a:p>
          <a:p>
            <a:pPr lvl="0">
              <a:buClr>
                <a:srgbClr val="000000"/>
              </a:buClr>
            </a:pPr>
            <a:r>
              <a:rPr lang="en-GB" dirty="0" smtClean="0">
                <a:solidFill>
                  <a:srgbClr val="FF0000"/>
                </a:solidFill>
              </a:rPr>
              <a:t>context switch </a:t>
            </a:r>
            <a:r>
              <a:rPr lang="en-GB" dirty="0" smtClean="0"/>
              <a:t>→ </a:t>
            </a:r>
            <a:r>
              <a:rPr lang="en-GB" dirty="0" smtClean="0">
                <a:solidFill>
                  <a:srgbClr val="0000FF"/>
                </a:solidFill>
              </a:rPr>
              <a:t>round counter++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first thread starts with non-deterministic memory contents</a:t>
            </a:r>
          </a:p>
          <a:p>
            <a:pPr lvl="1">
              <a:buClr>
                <a:schemeClr val="tx1"/>
              </a:buClr>
            </a:pPr>
            <a:r>
              <a:rPr lang="en-GB" dirty="0" smtClean="0"/>
              <a:t>other threads continue with content left by predecessor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checker </a:t>
            </a:r>
            <a:r>
              <a:rPr lang="en-GB" dirty="0" smtClean="0">
                <a:cs typeface="Courier New" pitchFamily="49" charset="0"/>
              </a:rPr>
              <a:t>prunes</a:t>
            </a:r>
            <a:r>
              <a:rPr lang="en-GB" dirty="0" smtClean="0"/>
              <a:t> away inconsistent </a:t>
            </a:r>
            <a:r>
              <a:rPr lang="en-GB" dirty="0" smtClean="0"/>
              <a:t>simulations</a:t>
            </a:r>
          </a:p>
          <a:p>
            <a:pPr lvl="1">
              <a:buClr>
                <a:schemeClr val="tx1"/>
              </a:buClr>
            </a:pPr>
            <a:r>
              <a:rPr lang="en-GB" b="1" dirty="0" smtClean="0">
                <a:solidFill>
                  <a:srgbClr val="0000FF"/>
                </a:solidFill>
                <a:latin typeface="Lucida Console" pitchFamily="49" charset="0"/>
              </a:rPr>
              <a:t>assume(</a:t>
            </a:r>
            <a:r>
              <a:rPr lang="en-GB" sz="2400" kern="1200" dirty="0" smtClean="0">
                <a:solidFill>
                  <a:srgbClr val="0000FF"/>
                </a:solidFill>
              </a:rPr>
              <a:t>S</a:t>
            </a:r>
            <a:r>
              <a:rPr lang="en-GB" sz="1100" kern="1200" dirty="0" smtClean="0">
                <a:solidFill>
                  <a:srgbClr val="0000FF"/>
                </a:solidFill>
              </a:rPr>
              <a:t>k+1,0 </a:t>
            </a:r>
            <a:r>
              <a:rPr lang="en-GB" sz="2400" b="1" kern="1200" dirty="0" smtClean="0">
                <a:solidFill>
                  <a:srgbClr val="0000FF"/>
                </a:solidFill>
                <a:latin typeface="Lucida Console" pitchFamily="49" charset="0"/>
              </a:rPr>
              <a:t>==</a:t>
            </a:r>
            <a:r>
              <a:rPr lang="en-GB" sz="2000" kern="1200" dirty="0" smtClean="0">
                <a:solidFill>
                  <a:srgbClr val="0000FF"/>
                </a:solidFill>
              </a:rPr>
              <a:t>  </a:t>
            </a:r>
            <a:r>
              <a:rPr lang="en-GB" sz="2400" kern="1200" dirty="0" smtClean="0">
                <a:solidFill>
                  <a:srgbClr val="0000FF"/>
                </a:solidFill>
              </a:rPr>
              <a:t>S</a:t>
            </a:r>
            <a:r>
              <a:rPr lang="en-GB" sz="1100" kern="1200" dirty="0" smtClean="0">
                <a:solidFill>
                  <a:srgbClr val="0000FF"/>
                </a:solidFill>
              </a:rPr>
              <a:t> </a:t>
            </a:r>
            <a:r>
              <a:rPr lang="en-GB" sz="1100" kern="1200" dirty="0" err="1" smtClean="0">
                <a:solidFill>
                  <a:srgbClr val="0000FF"/>
                </a:solidFill>
              </a:rPr>
              <a:t>k,n</a:t>
            </a:r>
            <a:r>
              <a:rPr lang="en-GB" b="1" dirty="0" smtClean="0">
                <a:solidFill>
                  <a:srgbClr val="0000FF"/>
                </a:solidFill>
                <a:latin typeface="Lucida Console" pitchFamily="49" charset="0"/>
              </a:rPr>
              <a:t>);</a:t>
            </a:r>
            <a:r>
              <a:rPr lang="en-GB" dirty="0" smtClean="0"/>
              <a:t> </a:t>
            </a:r>
          </a:p>
          <a:p>
            <a:pPr lvl="1">
              <a:buClr>
                <a:schemeClr val="tx1"/>
              </a:buClr>
            </a:pPr>
            <a:r>
              <a:rPr lang="en-GB" dirty="0" smtClean="0"/>
              <a:t>requires </a:t>
            </a:r>
            <a:r>
              <a:rPr lang="en-GB" dirty="0" smtClean="0"/>
              <a:t>second set of memory copies</a:t>
            </a:r>
          </a:p>
          <a:p>
            <a:pPr lvl="1">
              <a:buClr>
                <a:schemeClr val="tx1"/>
              </a:buClr>
            </a:pPr>
            <a:r>
              <a:rPr lang="en-GB" dirty="0" smtClean="0"/>
              <a:t>errors can only be checked at end of simulation</a:t>
            </a:r>
          </a:p>
          <a:p>
            <a:pPr lvl="2">
              <a:buClr>
                <a:schemeClr val="tx1"/>
              </a:buClr>
            </a:pPr>
            <a:r>
              <a:rPr lang="en-GB" dirty="0" smtClean="0">
                <a:solidFill>
                  <a:srgbClr val="000000"/>
                </a:solidFill>
              </a:rPr>
              <a:t>requires explicit error checks</a:t>
            </a:r>
          </a:p>
          <a:p>
            <a:pPr lvl="1">
              <a:buClr>
                <a:schemeClr val="tx1"/>
              </a:buClr>
            </a:pPr>
            <a:endParaRPr lang="en-GB" dirty="0" smtClean="0"/>
          </a:p>
        </p:txBody>
      </p:sp>
      <p:sp>
        <p:nvSpPr>
          <p:cNvPr id="100" name="Rounded Rectangle 99"/>
          <p:cNvSpPr/>
          <p:nvPr/>
        </p:nvSpPr>
        <p:spPr>
          <a:xfrm>
            <a:off x="59436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/>
          <p:cNvSpPr txBox="1"/>
          <p:nvPr/>
        </p:nvSpPr>
        <p:spPr>
          <a:xfrm>
            <a:off x="57912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</a:t>
            </a:r>
            <a:r>
              <a:rPr lang="en-GB" sz="1050" dirty="0" smtClean="0">
                <a:solidFill>
                  <a:srgbClr val="000000"/>
                </a:solidFill>
              </a:rPr>
              <a:t>0</a:t>
            </a:r>
            <a:endParaRPr lang="en-GB" sz="2000" dirty="0"/>
          </a:p>
        </p:txBody>
      </p:sp>
      <p:sp>
        <p:nvSpPr>
          <p:cNvPr id="106" name="Rounded Rectangle 105"/>
          <p:cNvSpPr/>
          <p:nvPr/>
        </p:nvSpPr>
        <p:spPr>
          <a:xfrm>
            <a:off x="68580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67056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</a:t>
            </a:r>
            <a:r>
              <a:rPr lang="en-GB" sz="1050" dirty="0" smtClean="0">
                <a:solidFill>
                  <a:srgbClr val="000000"/>
                </a:solidFill>
              </a:rPr>
              <a:t>1</a:t>
            </a:r>
            <a:endParaRPr lang="en-GB" sz="2000" dirty="0"/>
          </a:p>
        </p:txBody>
      </p:sp>
      <p:sp>
        <p:nvSpPr>
          <p:cNvPr id="108" name="Rectangle 107"/>
          <p:cNvSpPr/>
          <p:nvPr/>
        </p:nvSpPr>
        <p:spPr>
          <a:xfrm>
            <a:off x="6934200" y="2181999"/>
            <a:ext cx="441960" cy="304800"/>
          </a:xfrm>
          <a:prstGeom prst="rect">
            <a:avLst/>
          </a:prstGeom>
          <a:solidFill>
            <a:srgbClr val="339933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2,1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934200" y="1267599"/>
            <a:ext cx="441960" cy="304800"/>
          </a:xfrm>
          <a:prstGeom prst="rect">
            <a:avLst/>
          </a:prstGeom>
          <a:solidFill>
            <a:srgbClr val="FF0000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0,1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934200" y="1724799"/>
            <a:ext cx="441960" cy="304800"/>
          </a:xfrm>
          <a:prstGeom prst="rect">
            <a:avLst/>
          </a:prstGeom>
          <a:solidFill>
            <a:srgbClr val="FFFF00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1,1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934200" y="2791599"/>
            <a:ext cx="441960" cy="304800"/>
          </a:xfrm>
          <a:prstGeom prst="rect">
            <a:avLst/>
          </a:prstGeom>
          <a:solidFill>
            <a:srgbClr val="0000FF">
              <a:alpha val="4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k,1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8077200" y="1191399"/>
            <a:ext cx="609600" cy="1981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/>
          <p:cNvSpPr txBox="1"/>
          <p:nvPr/>
        </p:nvSpPr>
        <p:spPr>
          <a:xfrm>
            <a:off x="7924800" y="3096399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T</a:t>
            </a:r>
            <a:r>
              <a:rPr lang="en-GB" sz="1050" dirty="0" err="1" smtClean="0">
                <a:solidFill>
                  <a:srgbClr val="000000"/>
                </a:solidFill>
              </a:rPr>
              <a:t>n</a:t>
            </a:r>
            <a:endParaRPr lang="en-GB" sz="2000" dirty="0"/>
          </a:p>
        </p:txBody>
      </p:sp>
      <p:cxnSp>
        <p:nvCxnSpPr>
          <p:cNvPr id="118" name="Straight Arrow Connector 117"/>
          <p:cNvCxnSpPr>
            <a:endCxn id="100" idx="0"/>
          </p:cNvCxnSpPr>
          <p:nvPr/>
        </p:nvCxnSpPr>
        <p:spPr>
          <a:xfrm>
            <a:off x="6248400" y="886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6248400" y="3172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6248400" y="3477399"/>
            <a:ext cx="4572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705600" y="886599"/>
            <a:ext cx="4572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162800" y="886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162800" y="3172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7162800" y="3477399"/>
            <a:ext cx="4572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8229600" y="886599"/>
            <a:ext cx="1524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8382000" y="886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8382000" y="31725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7852574" y="685800"/>
            <a:ext cx="377026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...</a:t>
            </a:r>
            <a:endParaRPr lang="en-GB" b="1" dirty="0"/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7620000" y="886599"/>
            <a:ext cx="152400" cy="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56388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65532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8686800" y="1419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8991600" y="14199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86868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7467600" y="16485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65532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5638800" y="16485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56388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5638800" y="16485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65532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8686800" y="18771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8991600" y="18771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86868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7467600" y="21057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65532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5638800" y="21057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56388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5638800" y="21057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65532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8686800" y="23343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>
            <a:off x="8991600" y="2334399"/>
            <a:ext cx="0" cy="2286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86868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7467600" y="2562999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>
            <a:off x="65532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>
            <a:off x="5638800" y="2562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56388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5638800" y="2562999"/>
            <a:ext cx="0" cy="762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65532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7924800" y="2943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8686800" y="2943999"/>
            <a:ext cx="3048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5638800" y="2867799"/>
            <a:ext cx="0" cy="7620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 rot="5400000">
            <a:off x="5512587" y="2613013"/>
            <a:ext cx="377026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7543800" y="27432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64" name="Straight Arrow Connector 163"/>
          <p:cNvCxnSpPr/>
          <p:nvPr/>
        </p:nvCxnSpPr>
        <p:spPr>
          <a:xfrm>
            <a:off x="7467600" y="2943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7940040" y="23343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7559040" y="21336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7940040" y="18771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7559040" y="16764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78" name="Straight Arrow Connector 177"/>
          <p:cNvCxnSpPr/>
          <p:nvPr/>
        </p:nvCxnSpPr>
        <p:spPr>
          <a:xfrm>
            <a:off x="6705600" y="886599"/>
            <a:ext cx="0" cy="2590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7620000" y="886599"/>
            <a:ext cx="0" cy="259080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6240780" y="15723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6240780" y="24867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6240780" y="20295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09" idx="2"/>
            <a:endCxn id="110" idx="0"/>
          </p:cNvCxnSpPr>
          <p:nvPr/>
        </p:nvCxnSpPr>
        <p:spPr>
          <a:xfrm>
            <a:off x="7155180" y="15723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08" idx="2"/>
            <a:endCxn id="111" idx="0"/>
          </p:cNvCxnSpPr>
          <p:nvPr/>
        </p:nvCxnSpPr>
        <p:spPr>
          <a:xfrm>
            <a:off x="7155180" y="24867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10" idx="2"/>
            <a:endCxn id="108" idx="0"/>
          </p:cNvCxnSpPr>
          <p:nvPr/>
        </p:nvCxnSpPr>
        <p:spPr>
          <a:xfrm>
            <a:off x="7155180" y="20295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8374380" y="15723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8374380" y="2486799"/>
            <a:ext cx="0" cy="304800"/>
          </a:xfrm>
          <a:prstGeom prst="straightConnector1">
            <a:avLst/>
          </a:prstGeom>
          <a:ln w="25400">
            <a:solidFill>
              <a:srgbClr val="0000FF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8374380" y="2029599"/>
            <a:ext cx="0" cy="1524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7467600" y="23343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7467600" y="18771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7940040" y="1419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7559040" y="1219200"/>
            <a:ext cx="457200" cy="276999"/>
          </a:xfrm>
          <a:prstGeom prst="rect">
            <a:avLst/>
          </a:prstGeom>
          <a:noFill/>
        </p:spPr>
        <p:txBody>
          <a:bodyPr wrap="square" tIns="0" bIns="0" rtlCol="0">
            <a:noAutofit/>
          </a:bodyPr>
          <a:lstStyle/>
          <a:p>
            <a:r>
              <a:rPr lang="en-GB" b="1" dirty="0" smtClean="0"/>
              <a:t> ... </a:t>
            </a:r>
            <a:endParaRPr lang="en-GB" b="1" dirty="0"/>
          </a:p>
        </p:txBody>
      </p:sp>
      <p:cxnSp>
        <p:nvCxnSpPr>
          <p:cNvPr id="193" name="Straight Arrow Connector 192"/>
          <p:cNvCxnSpPr/>
          <p:nvPr/>
        </p:nvCxnSpPr>
        <p:spPr>
          <a:xfrm>
            <a:off x="7467600" y="1419999"/>
            <a:ext cx="152400" cy="0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urved Right Arrow 89"/>
          <p:cNvSpPr/>
          <p:nvPr/>
        </p:nvSpPr>
        <p:spPr>
          <a:xfrm>
            <a:off x="5867400" y="14478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" name="Curved Right Arrow 90"/>
          <p:cNvSpPr/>
          <p:nvPr/>
        </p:nvSpPr>
        <p:spPr>
          <a:xfrm>
            <a:off x="5867400" y="19050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2" name="Curved Right Arrow 91"/>
          <p:cNvSpPr/>
          <p:nvPr/>
        </p:nvSpPr>
        <p:spPr>
          <a:xfrm>
            <a:off x="5867400" y="24384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Curved Right Arrow 92"/>
          <p:cNvSpPr/>
          <p:nvPr/>
        </p:nvSpPr>
        <p:spPr>
          <a:xfrm>
            <a:off x="5867400" y="26670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4" name="Curved Right Arrow 93"/>
          <p:cNvSpPr/>
          <p:nvPr/>
        </p:nvSpPr>
        <p:spPr>
          <a:xfrm>
            <a:off x="6781800" y="14478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5" name="Curved Right Arrow 94"/>
          <p:cNvSpPr/>
          <p:nvPr/>
        </p:nvSpPr>
        <p:spPr>
          <a:xfrm>
            <a:off x="6781800" y="19050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6" name="Curved Right Arrow 95"/>
          <p:cNvSpPr/>
          <p:nvPr/>
        </p:nvSpPr>
        <p:spPr>
          <a:xfrm>
            <a:off x="6781800" y="24384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7" name="Curved Right Arrow 96"/>
          <p:cNvSpPr/>
          <p:nvPr/>
        </p:nvSpPr>
        <p:spPr>
          <a:xfrm>
            <a:off x="6781800" y="26670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8" name="Curved Right Arrow 97"/>
          <p:cNvSpPr/>
          <p:nvPr/>
        </p:nvSpPr>
        <p:spPr>
          <a:xfrm>
            <a:off x="8001000" y="14478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9" name="Curved Right Arrow 98"/>
          <p:cNvSpPr/>
          <p:nvPr/>
        </p:nvSpPr>
        <p:spPr>
          <a:xfrm>
            <a:off x="8001000" y="1905000"/>
            <a:ext cx="152400" cy="3810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9" name="Curved Right Arrow 168"/>
          <p:cNvSpPr/>
          <p:nvPr/>
        </p:nvSpPr>
        <p:spPr>
          <a:xfrm>
            <a:off x="8001000" y="24384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0" name="Curved Right Arrow 169"/>
          <p:cNvSpPr/>
          <p:nvPr/>
        </p:nvSpPr>
        <p:spPr>
          <a:xfrm>
            <a:off x="8001000" y="2667000"/>
            <a:ext cx="152400" cy="228600"/>
          </a:xfrm>
          <a:prstGeom prst="curvedRightArrow">
            <a:avLst/>
          </a:prstGeom>
          <a:solidFill>
            <a:srgbClr val="0000FF">
              <a:alpha val="40000"/>
            </a:srgbClr>
          </a:solidFill>
          <a:ln>
            <a:solidFill>
              <a:srgbClr val="0000FF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6019800" y="2181999"/>
            <a:ext cx="441960" cy="304800"/>
          </a:xfrm>
          <a:prstGeom prst="rect">
            <a:avLst/>
          </a:prstGeom>
          <a:solidFill>
            <a:srgbClr val="339933">
              <a:alpha val="65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2,0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6019800" y="1267599"/>
            <a:ext cx="441960" cy="304800"/>
          </a:xfrm>
          <a:prstGeom prst="rect">
            <a:avLst/>
          </a:prstGeom>
          <a:solidFill>
            <a:srgbClr val="FF0000">
              <a:alpha val="65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0,0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6019800" y="1724799"/>
            <a:ext cx="441960" cy="304800"/>
          </a:xfrm>
          <a:prstGeom prst="rect">
            <a:avLst/>
          </a:prstGeom>
          <a:solidFill>
            <a:srgbClr val="FFFF00">
              <a:alpha val="65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1,0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6019800" y="2791599"/>
            <a:ext cx="441960" cy="304800"/>
          </a:xfrm>
          <a:prstGeom prst="rect">
            <a:avLst/>
          </a:prstGeom>
          <a:solidFill>
            <a:srgbClr val="0000FF">
              <a:alpha val="65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k,0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8153400" y="2181999"/>
            <a:ext cx="441960" cy="304800"/>
          </a:xfrm>
          <a:prstGeom prst="rect">
            <a:avLst/>
          </a:prstGeom>
          <a:solidFill>
            <a:srgbClr val="0000FF">
              <a:alpha val="65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2,n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8153400" y="1267599"/>
            <a:ext cx="441960" cy="304800"/>
          </a:xfrm>
          <a:prstGeom prst="rect">
            <a:avLst/>
          </a:prstGeom>
          <a:solidFill>
            <a:srgbClr val="FFFF00">
              <a:alpha val="65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0,n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8153400" y="1724799"/>
            <a:ext cx="441960" cy="304800"/>
          </a:xfrm>
          <a:prstGeom prst="rect">
            <a:avLst/>
          </a:prstGeom>
          <a:solidFill>
            <a:srgbClr val="00CC00">
              <a:alpha val="65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</a:t>
            </a:r>
            <a:r>
              <a:rPr lang="en-GB" sz="1050" dirty="0" smtClean="0">
                <a:solidFill>
                  <a:schemeClr val="tx1"/>
                </a:solidFill>
              </a:rPr>
              <a:t>1,n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8153400" y="2791599"/>
            <a:ext cx="441960" cy="304800"/>
          </a:xfrm>
          <a:prstGeom prst="rect">
            <a:avLst/>
          </a:prstGeom>
          <a:solidFill>
            <a:srgbClr val="0000FF">
              <a:alpha val="1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S</a:t>
            </a:r>
            <a:r>
              <a:rPr lang="en-GB" sz="1050" dirty="0" err="1" smtClean="0">
                <a:solidFill>
                  <a:schemeClr val="tx1"/>
                </a:solidFill>
              </a:rPr>
              <a:t>k,n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CSeq</a:t>
            </a:r>
            <a:r>
              <a:rPr lang="en-GB" dirty="0" smtClean="0"/>
              <a:t> Tool Architecture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latin typeface="Lucida Console" pitchFamily="49" charset="0"/>
              </a:rPr>
              <a:t>pycparser</a:t>
            </a:r>
            <a:r>
              <a:rPr lang="en-GB" dirty="0" smtClean="0"/>
              <a:t>, AST traversal with </a:t>
            </a:r>
            <a:r>
              <a:rPr lang="en-GB" dirty="0" err="1" smtClean="0"/>
              <a:t>unparsing</a:t>
            </a:r>
            <a:endParaRPr lang="en-GB" dirty="0" smtClean="0"/>
          </a:p>
          <a:p>
            <a:pPr lvl="1"/>
            <a:r>
              <a:rPr lang="en-GB" dirty="0" smtClean="0"/>
              <a:t>insert new type declarations, modify memory accesses</a:t>
            </a:r>
          </a:p>
          <a:p>
            <a:pPr lvl="1"/>
            <a:r>
              <a:rPr lang="en-GB" dirty="0" smtClean="0"/>
              <a:t>insert context switch simulation code at each sequence point</a:t>
            </a:r>
          </a:p>
          <a:p>
            <a:pPr lvl="1"/>
            <a:r>
              <a:rPr lang="en-GB" dirty="0" smtClean="0"/>
              <a:t>insert explicit error checks</a:t>
            </a:r>
          </a:p>
          <a:p>
            <a:pPr lvl="1"/>
            <a:r>
              <a:rPr lang="en-GB" dirty="0" smtClean="0"/>
              <a:t>insert </a:t>
            </a:r>
            <a:r>
              <a:rPr lang="en-GB" dirty="0" smtClean="0"/>
              <a:t>checker and boilerplate code for </a:t>
            </a:r>
            <a:r>
              <a:rPr lang="en-GB" dirty="0" err="1" smtClean="0"/>
              <a:t>pthread</a:t>
            </a:r>
            <a:r>
              <a:rPr lang="en-GB" dirty="0" smtClean="0"/>
              <a:t> functions</a:t>
            </a:r>
            <a:endParaRPr lang="en-GB" dirty="0"/>
          </a:p>
        </p:txBody>
      </p:sp>
      <p:pic>
        <p:nvPicPr>
          <p:cNvPr id="5" name="Content Placeholder 7" descr="document_icon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76272" r="-76272"/>
          <a:stretch>
            <a:fillRect/>
          </a:stretch>
        </p:blipFill>
        <p:spPr>
          <a:xfrm>
            <a:off x="191617" y="4424343"/>
            <a:ext cx="1368000" cy="75234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61049" y="3416151"/>
            <a:ext cx="1656184" cy="8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0000FF"/>
                </a:solidFill>
              </a:rPr>
              <a:t>s</a:t>
            </a:r>
            <a:r>
              <a:rPr lang="en-US" sz="1400" dirty="0" smtClean="0">
                <a:solidFill>
                  <a:srgbClr val="0000FF"/>
                </a:solidFill>
              </a:rPr>
              <a:t>equential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non-deterministic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C program</a:t>
            </a:r>
          </a:p>
        </p:txBody>
      </p:sp>
      <p:pic>
        <p:nvPicPr>
          <p:cNvPr id="8" name="Content Placeholder 7" descr="document_icon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76272" r="-76272"/>
          <a:stretch>
            <a:fillRect/>
          </a:stretch>
        </p:blipFill>
        <p:spPr>
          <a:xfrm>
            <a:off x="4005065" y="4424263"/>
            <a:ext cx="1368000" cy="75234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4005065" y="471229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077073" y="5144343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fr-FR" sz="2400" dirty="0">
                <a:solidFill>
                  <a:srgbClr val="0000FF"/>
                </a:solidFill>
              </a:rPr>
              <a:t>'</a:t>
            </a:r>
            <a:endParaRPr lang="en-US" sz="2400" baseline="30000" dirty="0" smtClean="0">
              <a:solidFill>
                <a:srgbClr val="0000FF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19609" y="3582977"/>
            <a:ext cx="1440160" cy="69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 smtClean="0">
                <a:solidFill>
                  <a:srgbClr val="FF0000"/>
                </a:solidFill>
              </a:rPr>
              <a:t>oncurrent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 program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35633" y="5144343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5013177" y="471229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Right Arrow 14"/>
          <p:cNvSpPr/>
          <p:nvPr/>
        </p:nvSpPr>
        <p:spPr>
          <a:xfrm>
            <a:off x="7130009" y="471229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511009" y="4064223"/>
            <a:ext cx="1632991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008000"/>
                </a:solidFill>
              </a:rPr>
              <a:t>SAFE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UNSAFE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199729" y="471229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23" name="Group 22"/>
          <p:cNvGrpSpPr/>
          <p:nvPr/>
        </p:nvGrpSpPr>
        <p:grpSpPr>
          <a:xfrm>
            <a:off x="1643609" y="3810000"/>
            <a:ext cx="2286000" cy="1981200"/>
            <a:chOff x="1600200" y="3886200"/>
            <a:chExt cx="2286000" cy="1981200"/>
          </a:xfrm>
        </p:grpSpPr>
        <p:sp>
          <p:nvSpPr>
            <p:cNvPr id="21" name="Rounded Rectangle 20"/>
            <p:cNvSpPr/>
            <p:nvPr/>
          </p:nvSpPr>
          <p:spPr>
            <a:xfrm>
              <a:off x="1600200" y="3886200"/>
              <a:ext cx="2286000" cy="198120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 descr="531px-Abstract_syntax_tree_for_Euclidean_algorithm.sv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09800" y="4038600"/>
              <a:ext cx="1524000" cy="1719174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1711289" y="3886200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err="1" smtClean="0"/>
                <a:t>CSeq</a:t>
              </a:r>
              <a:endParaRPr lang="en-GB" dirty="0"/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5453609" y="4338935"/>
            <a:ext cx="1600200" cy="9906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443921" y="4422338"/>
            <a:ext cx="1675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sequential </a:t>
            </a:r>
            <a:br>
              <a:rPr lang="en-GB" sz="2400" dirty="0" smtClean="0"/>
            </a:br>
            <a:r>
              <a:rPr lang="en-GB" sz="2400" dirty="0" smtClean="0"/>
              <a:t>tool</a:t>
            </a:r>
            <a:endParaRPr lang="en-GB" sz="2400" dirty="0"/>
          </a:p>
        </p:txBody>
      </p:sp>
      <p:sp>
        <p:nvSpPr>
          <p:cNvPr id="27" name="Right Arrow 26"/>
          <p:cNvSpPr>
            <a:spLocks noChangeAspect="1"/>
          </p:cNvSpPr>
          <p:nvPr/>
        </p:nvSpPr>
        <p:spPr>
          <a:xfrm rot="5400000">
            <a:off x="2622030" y="3536430"/>
            <a:ext cx="251998" cy="142742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362200" y="3043535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k</a:t>
            </a:r>
            <a:r>
              <a:rPr lang="en-GB" sz="2400" i="1" dirty="0" smtClean="0"/>
              <a:t>, </a:t>
            </a:r>
            <a:r>
              <a:rPr lang="en-GB" sz="2400" i="1" dirty="0" smtClean="0"/>
              <a:t>N</a:t>
            </a:r>
            <a:endParaRPr lang="en-GB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38439</TotalTime>
  <Words>342</Words>
  <Application>Microsoft Office PowerPoint</Application>
  <PresentationFormat>On-screen Show (4:3)</PresentationFormat>
  <Paragraphs>211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Sequentialization of Concurrent Programs</vt:lpstr>
      <vt:lpstr>Lal/Reps Sequentialization</vt:lpstr>
      <vt:lpstr>Lal/Reps Sequentialization</vt:lpstr>
      <vt:lpstr>Lal/Reps Sequentialization</vt:lpstr>
      <vt:lpstr>Lal/Reps Sequentialization</vt:lpstr>
      <vt:lpstr>Lal/Reps Sequentialization</vt:lpstr>
      <vt:lpstr>Lal/Reps Sequentialization</vt:lpstr>
      <vt:lpstr>CSeq Tool Architecture</vt:lpstr>
      <vt:lpstr>CSeq Tool Architecture</vt:lpstr>
      <vt:lpstr>Performance and Availability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Bernd3</cp:lastModifiedBy>
  <cp:revision>284</cp:revision>
  <dcterms:created xsi:type="dcterms:W3CDTF">2006-08-16T00:00:00Z</dcterms:created>
  <dcterms:modified xsi:type="dcterms:W3CDTF">2013-11-11T16:49:21Z</dcterms:modified>
</cp:coreProperties>
</file>