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22" r:id="rId2"/>
    <p:sldId id="452" r:id="rId3"/>
    <p:sldId id="456" r:id="rId4"/>
    <p:sldId id="451" r:id="rId5"/>
    <p:sldId id="465" r:id="rId6"/>
    <p:sldId id="468" r:id="rId7"/>
    <p:sldId id="469" r:id="rId8"/>
    <p:sldId id="437" r:id="rId9"/>
    <p:sldId id="470" r:id="rId10"/>
    <p:sldId id="438" r:id="rId1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CC00"/>
    <a:srgbClr val="CC0099"/>
    <a:srgbClr val="00CC66"/>
    <a:srgbClr val="0099FF"/>
    <a:srgbClr val="33CC33"/>
    <a:srgbClr val="339933"/>
    <a:srgbClr val="FFFF99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2" autoAdjust="0"/>
    <p:restoredTop sz="98208" autoAdjust="0"/>
  </p:normalViewPr>
  <p:slideViewPr>
    <p:cSldViewPr>
      <p:cViewPr>
        <p:scale>
          <a:sx n="70" d="100"/>
          <a:sy n="70" d="100"/>
        </p:scale>
        <p:origin x="-2152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09/04/2014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4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09/04/2014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8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457200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algn="ctr">
              <a:buNone/>
              <a:defRPr/>
            </a:pPr>
            <a:r>
              <a:rPr lang="en-GB" sz="3200" dirty="0" smtClean="0">
                <a:latin typeface="Arial" charset="0"/>
                <a:cs typeface="Arial" charset="0"/>
              </a:rPr>
              <a:t>Bernd Fischer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ESS Group, ECS, University of Southampton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b.fischer@ecs.soton.ac.uk</a:t>
            </a:r>
          </a:p>
          <a:p>
            <a:pPr marL="514350" indent="-514350" algn="ctr">
              <a:spcBef>
                <a:spcPts val="1200"/>
              </a:spcBef>
              <a:buNone/>
              <a:defRPr/>
            </a:pPr>
            <a:endParaRPr lang="en-GB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17526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Research Overview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9063"/>
            <a:ext cx="2209800" cy="6281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9063"/>
            <a:ext cx="6477000" cy="6281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719137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9063"/>
            <a:ext cx="88392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T Extra" pitchFamily="18" charset="2"/>
        <a:buChar char="&gt;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1524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600" b="1" dirty="0" smtClean="0">
              <a:solidFill>
                <a:srgbClr val="FF0000"/>
              </a:solidFill>
              <a:ea typeface="WenQuanYi Zen Hei" charset="0"/>
              <a:cs typeface="WenQuanYi Zen Hei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b="1" dirty="0" smtClean="0">
                <a:solidFill>
                  <a:srgbClr val="FF0000"/>
                </a:solidFill>
                <a:ea typeface="WenQuanYi Zen Hei" charset="0"/>
                <a:cs typeface="WenQuanYi Zen Hei" charset="0"/>
              </a:rPr>
              <a:t>Lazy-</a:t>
            </a:r>
            <a:r>
              <a:rPr lang="en-GB" sz="3600" b="1" dirty="0" err="1" smtClean="0">
                <a:solidFill>
                  <a:srgbClr val="FF0000"/>
                </a:solidFill>
                <a:ea typeface="WenQuanYi Zen Hei" charset="0"/>
                <a:cs typeface="WenQuanYi Zen Hei" charset="0"/>
              </a:rPr>
              <a:t>CSeq</a:t>
            </a:r>
            <a:r>
              <a:rPr lang="en-GB" sz="3600" b="1" dirty="0" smtClean="0">
                <a:solidFill>
                  <a:srgbClr val="FF0000"/>
                </a:solidFill>
                <a:ea typeface="WenQuanYi Zen Hei" charset="0"/>
                <a:cs typeface="WenQuanYi Zen Hei" charset="0"/>
              </a:rPr>
              <a:t>:</a:t>
            </a:r>
          </a:p>
          <a:p>
            <a:pPr algn="ctr"/>
            <a:endParaRPr lang="en-GB" sz="11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A </a:t>
            </a:r>
            <a:r>
              <a:rPr lang="en-GB" sz="3200" b="1" dirty="0">
                <a:solidFill>
                  <a:srgbClr val="FF0000"/>
                </a:solidFill>
              </a:rPr>
              <a:t>Lazy </a:t>
            </a:r>
            <a:r>
              <a:rPr lang="en-GB" sz="3200" b="1" dirty="0" err="1">
                <a:solidFill>
                  <a:srgbClr val="FF0000"/>
                </a:solidFill>
              </a:rPr>
              <a:t>Sequentialization</a:t>
            </a:r>
            <a:r>
              <a:rPr lang="en-GB" sz="3200" b="1" dirty="0">
                <a:solidFill>
                  <a:srgbClr val="FF0000"/>
                </a:solidFill>
              </a:rPr>
              <a:t> Tool for </a:t>
            </a:r>
            <a:r>
              <a:rPr lang="en-GB" sz="3200" b="1" dirty="0" smtClean="0">
                <a:solidFill>
                  <a:srgbClr val="FF0000"/>
                </a:solidFill>
              </a:rPr>
              <a:t>C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29" descr="US_Stacked RGB 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121402"/>
            <a:ext cx="2743200" cy="89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rine_blue _log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142141"/>
            <a:ext cx="2286000" cy="496659"/>
          </a:xfrm>
          <a:prstGeom prst="rect">
            <a:avLst/>
          </a:prstGeom>
          <a:noFill/>
        </p:spPr>
      </p:pic>
      <p:pic>
        <p:nvPicPr>
          <p:cNvPr id="2" name="Picture 1" descr="logo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8" y="5105400"/>
            <a:ext cx="1455152" cy="914399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42317"/>
              </p:ext>
            </p:extLst>
          </p:nvPr>
        </p:nvGraphicFramePr>
        <p:xfrm>
          <a:off x="152400" y="2590800"/>
          <a:ext cx="88392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  <a:gridCol w="5105400"/>
              </a:tblGrid>
              <a:tr h="3657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Omar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Inverso</a:t>
                      </a:r>
                      <a:endParaRPr lang="en-US" sz="1800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8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Ermenegildo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Tomasco</a:t>
                      </a:r>
                      <a:endParaRPr lang="en-US" sz="1800" dirty="0" smtClean="0">
                        <a:solidFill>
                          <a:srgbClr val="000000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8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Bernd Fischer</a:t>
                      </a:r>
                      <a:endParaRPr lang="en-US" sz="1800" dirty="0" smtClean="0">
                        <a:solidFill>
                          <a:srgbClr val="595959"/>
                        </a:solidFill>
                        <a:ea typeface="WenQuanYi Zen Hei" charset="0"/>
                        <a:cs typeface="WenQuanYi Zen He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Stellenbosch University, South Africa</a:t>
                      </a:r>
                      <a:endParaRPr lang="en-US" sz="18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Salvatore La Torre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bg2"/>
                          </a:solidFill>
                        </a:rPr>
                        <a:t>Università</a:t>
                      </a:r>
                      <a:r>
                        <a:rPr lang="en-US" sz="1800" b="0" baseline="0" dirty="0" smtClean="0">
                          <a:solidFill>
                            <a:schemeClr val="bg2"/>
                          </a:solidFill>
                        </a:rPr>
                        <a:t> di Salerno, Italy</a:t>
                      </a:r>
                      <a:endParaRPr lang="en-US" sz="18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Gennaro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ea typeface="WenQuanYi Zen Hei" charset="0"/>
                          <a:cs typeface="WenQuanYi Zen Hei" charset="0"/>
                        </a:rPr>
                        <a:t>Parlato</a:t>
                      </a:r>
                      <a:endParaRPr lang="en-US" sz="1800" baseline="30000" dirty="0" smtClean="0">
                        <a:solidFill>
                          <a:prstClr val="black"/>
                        </a:solidFill>
                        <a:latin typeface="Arial" pitchFamily="34" charset="0"/>
                        <a:ea typeface="WenQuanYi Zen Hei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2"/>
                          </a:solidFill>
                          <a:latin typeface="Arial" pitchFamily="34" charset="0"/>
                          <a:ea typeface="WenQuanYi Zen Hei" charset="0"/>
                          <a:cs typeface="Arial" pitchFamily="34" charset="0"/>
                        </a:rPr>
                        <a:t>University of Southampton, UK</a:t>
                      </a:r>
                      <a:endParaRPr lang="en-US" sz="18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4400" dirty="0" smtClean="0"/>
              <a:t>Thank You</a:t>
            </a:r>
            <a:endParaRPr lang="en-GB" sz="4400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users.ecs.soton.ac.uk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/gp4/</a:t>
            </a: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cseq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/</a:t>
            </a: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cseq.html</a:t>
            </a:r>
            <a:endParaRPr lang="en-GB" dirty="0" smtClean="0">
              <a:latin typeface="Lucida Console" pitchFamily="49" charset="0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 lIns="180000"/>
          <a:lstStyle/>
          <a:p>
            <a:pPr marL="0" indent="0"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 - </a:t>
            </a:r>
            <a:r>
              <a:rPr lang="it-IT" u="sng" dirty="0" smtClean="0">
                <a:solidFill>
                  <a:srgbClr val="000000"/>
                </a:solidFill>
              </a:rPr>
              <a:t>code</a:t>
            </a:r>
            <a:r>
              <a:rPr lang="en-US" u="sng" dirty="0" smtClean="0">
                <a:solidFill>
                  <a:srgbClr val="000000"/>
                </a:solidFill>
              </a:rPr>
              <a:t>-</a:t>
            </a:r>
            <a:r>
              <a:rPr lang="en-US" u="sng" dirty="0">
                <a:solidFill>
                  <a:srgbClr val="000000"/>
                </a:solidFill>
              </a:rPr>
              <a:t>to</a:t>
            </a:r>
            <a:r>
              <a:rPr lang="en-US" u="sng" dirty="0" smtClean="0">
                <a:solidFill>
                  <a:srgbClr val="000000"/>
                </a:solidFill>
              </a:rPr>
              <a:t>-code translation</a:t>
            </a:r>
            <a:endParaRPr lang="en-GB" u="sng" dirty="0" smtClean="0"/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concurrent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program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 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 </a:t>
            </a:r>
            <a:r>
              <a:rPr lang="en-GB" dirty="0" smtClean="0">
                <a:solidFill>
                  <a:srgbClr val="0000FF"/>
                </a:solidFill>
              </a:rPr>
              <a:t>non-det. sequential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program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 smtClean="0">
                <a:solidFill>
                  <a:srgbClr val="0000FF"/>
                </a:solidFill>
              </a:rPr>
              <a:t>' </a:t>
            </a:r>
            <a:r>
              <a:rPr lang="en-US" dirty="0" smtClean="0"/>
              <a:t>simulates all computations </a:t>
            </a:r>
            <a:r>
              <a:rPr lang="en-US" dirty="0"/>
              <a:t>(within certain bounds) 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concurrency</a:t>
            </a:r>
            <a:r>
              <a:rPr lang="en-GB" dirty="0" smtClean="0">
                <a:solidFill>
                  <a:srgbClr val="000000"/>
                </a:solidFill>
              </a:rPr>
              <a:t> in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 </a:t>
            </a:r>
            <a:r>
              <a:rPr lang="en-GB" dirty="0" smtClean="0">
                <a:solidFill>
                  <a:srgbClr val="0000FF"/>
                </a:solidFill>
              </a:rPr>
              <a:t>non-determinism </a:t>
            </a:r>
            <a:r>
              <a:rPr lang="en-GB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endParaRPr lang="fr-FR" b="1" dirty="0" smtClean="0">
              <a:solidFill>
                <a:srgbClr val="0000FF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 </a:t>
            </a:r>
            <a:r>
              <a:rPr lang="en-GB" dirty="0" smtClean="0">
                <a:solidFill>
                  <a:srgbClr val="000000"/>
                </a:solidFill>
              </a:rPr>
              <a:t>analysed </a:t>
            </a:r>
            <a:r>
              <a:rPr lang="en-GB" dirty="0" smtClean="0">
                <a:solidFill>
                  <a:srgbClr val="000000"/>
                </a:solidFill>
              </a:rPr>
              <a:t>using </a:t>
            </a:r>
            <a:r>
              <a:rPr lang="en-GB" dirty="0">
                <a:solidFill>
                  <a:srgbClr val="000000"/>
                </a:solidFill>
              </a:rPr>
              <a:t>sequential verification tools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endParaRPr lang="en-GB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endParaRPr lang="en-GB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5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 lIns="180000"/>
          <a:lstStyle/>
          <a:p>
            <a:pPr marL="0" indent="0"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 - </a:t>
            </a:r>
            <a:r>
              <a:rPr lang="it-IT" u="sng" dirty="0" smtClean="0">
                <a:solidFill>
                  <a:srgbClr val="000000"/>
                </a:solidFill>
              </a:rPr>
              <a:t>code</a:t>
            </a:r>
            <a:r>
              <a:rPr lang="en-US" u="sng" dirty="0" smtClean="0">
                <a:solidFill>
                  <a:srgbClr val="000000"/>
                </a:solidFill>
              </a:rPr>
              <a:t>-</a:t>
            </a:r>
            <a:r>
              <a:rPr lang="en-US" u="sng" dirty="0">
                <a:solidFill>
                  <a:srgbClr val="000000"/>
                </a:solidFill>
              </a:rPr>
              <a:t>to</a:t>
            </a:r>
            <a:r>
              <a:rPr lang="en-US" u="sng" dirty="0" smtClean="0">
                <a:solidFill>
                  <a:srgbClr val="000000"/>
                </a:solidFill>
              </a:rPr>
              <a:t>-code translation</a:t>
            </a:r>
            <a:endParaRPr lang="en-GB" u="sng" dirty="0" smtClean="0"/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concurrent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program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 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 </a:t>
            </a:r>
            <a:r>
              <a:rPr lang="en-GB" dirty="0" smtClean="0">
                <a:solidFill>
                  <a:srgbClr val="0000FF"/>
                </a:solidFill>
              </a:rPr>
              <a:t>non-det. sequential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program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 smtClean="0">
                <a:solidFill>
                  <a:srgbClr val="0000FF"/>
                </a:solidFill>
              </a:rPr>
              <a:t>' </a:t>
            </a:r>
            <a:r>
              <a:rPr lang="en-US" dirty="0" smtClean="0"/>
              <a:t>simulates all computations </a:t>
            </a:r>
            <a:r>
              <a:rPr lang="en-US" dirty="0"/>
              <a:t>(within certain bounds) 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</a:rPr>
              <a:t>concurrency</a:t>
            </a:r>
            <a:r>
              <a:rPr lang="en-GB" dirty="0" smtClean="0">
                <a:solidFill>
                  <a:srgbClr val="000000"/>
                </a:solidFill>
              </a:rPr>
              <a:t> in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 </a:t>
            </a:r>
            <a:r>
              <a:rPr lang="en-GB" dirty="0" smtClean="0">
                <a:solidFill>
                  <a:srgbClr val="0000FF"/>
                </a:solidFill>
              </a:rPr>
              <a:t>non-determinism </a:t>
            </a:r>
            <a:r>
              <a:rPr lang="en-GB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endParaRPr lang="fr-FR" b="1" dirty="0" smtClean="0">
              <a:solidFill>
                <a:srgbClr val="0000FF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 </a:t>
            </a:r>
            <a:r>
              <a:rPr lang="en-GB" dirty="0" smtClean="0">
                <a:solidFill>
                  <a:srgbClr val="000000"/>
                </a:solidFill>
              </a:rPr>
              <a:t>analysed </a:t>
            </a:r>
            <a:r>
              <a:rPr lang="en-GB" dirty="0" smtClean="0">
                <a:solidFill>
                  <a:srgbClr val="000000"/>
                </a:solidFill>
              </a:rPr>
              <a:t>using </a:t>
            </a:r>
            <a:r>
              <a:rPr lang="en-GB" dirty="0">
                <a:solidFill>
                  <a:srgbClr val="000000"/>
                </a:solidFill>
              </a:rPr>
              <a:t>sequential verification tools</a:t>
            </a:r>
          </a:p>
          <a:p>
            <a:pPr marL="0" lvl="0" indent="0">
              <a:buClr>
                <a:schemeClr val="tx1"/>
              </a:buClr>
              <a:buNone/>
            </a:pPr>
            <a:endParaRPr lang="en-GB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Lazy-</a:t>
            </a:r>
            <a:r>
              <a:rPr lang="en-GB" b="1" dirty="0" err="1" smtClean="0"/>
              <a:t>CSeq</a:t>
            </a:r>
            <a:r>
              <a:rPr lang="en-GB" b="1" dirty="0" smtClean="0"/>
              <a:t> schema</a:t>
            </a:r>
            <a:endParaRPr lang="en-GB" b="1" dirty="0"/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simulates all </a:t>
            </a:r>
            <a:r>
              <a:rPr lang="en-US" dirty="0"/>
              <a:t>computations </a:t>
            </a:r>
            <a:r>
              <a:rPr lang="en-US" dirty="0" smtClean="0"/>
              <a:t>(up to </a:t>
            </a:r>
            <a:r>
              <a:rPr lang="en-US" b="1" dirty="0" smtClean="0"/>
              <a:t>K</a:t>
            </a:r>
            <a:r>
              <a:rPr lang="en-US" dirty="0" smtClean="0"/>
              <a:t> rounds) </a:t>
            </a:r>
            <a:r>
              <a:rPr lang="en-US" dirty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</a:p>
          <a:p>
            <a:pPr lvl="1">
              <a:buClr>
                <a:schemeClr val="tx1"/>
              </a:buClr>
            </a:pPr>
            <a:r>
              <a:rPr lang="en-GB" dirty="0" smtClean="0">
                <a:solidFill>
                  <a:srgbClr val="000000"/>
                </a:solidFill>
              </a:rPr>
              <a:t>lazy: avoid exploring unfeasible runs</a:t>
            </a:r>
          </a:p>
          <a:p>
            <a:pPr marL="0" indent="0">
              <a:buClr>
                <a:schemeClr val="tx1"/>
              </a:buClr>
              <a:buNone/>
            </a:pPr>
            <a:endParaRPr lang="en-GB" sz="2400" b="1" dirty="0" smtClean="0">
              <a:solidFill>
                <a:srgbClr val="FF0000"/>
              </a:solidFill>
              <a:latin typeface="Arial (body)"/>
              <a:cs typeface="Arial (body)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GB" sz="2600" b="1" dirty="0" smtClean="0">
                <a:solidFill>
                  <a:srgbClr val="FF0000"/>
                </a:solidFill>
                <a:latin typeface="Arial (body)"/>
                <a:cs typeface="Arial (body)"/>
              </a:rPr>
              <a:t>T</a:t>
            </a:r>
            <a:r>
              <a:rPr lang="en-GB" sz="2600" b="1" dirty="0">
                <a:solidFill>
                  <a:srgbClr val="FF0000"/>
                </a:solidFill>
                <a:latin typeface="Arial (body)"/>
                <a:ea typeface="Arial Unicode MS"/>
                <a:cs typeface="Arial (body)"/>
              </a:rPr>
              <a:t>₁ ∥ </a:t>
            </a:r>
            <a:r>
              <a:rPr lang="en-GB" sz="2600" b="1" dirty="0">
                <a:solidFill>
                  <a:srgbClr val="FF0000"/>
                </a:solidFill>
                <a:latin typeface="Arial (body)"/>
                <a:cs typeface="Arial (body)"/>
              </a:rPr>
              <a:t>T</a:t>
            </a:r>
            <a:r>
              <a:rPr lang="en-GB" sz="2600" b="1" dirty="0">
                <a:solidFill>
                  <a:srgbClr val="FF0000"/>
                </a:solidFill>
                <a:latin typeface="Arial (body)"/>
                <a:ea typeface="Arial Unicode MS"/>
                <a:cs typeface="Arial (body)"/>
              </a:rPr>
              <a:t>₂ ∥ … ∥ </a:t>
            </a:r>
            <a:r>
              <a:rPr lang="en-GB" sz="2600" b="1" dirty="0" err="1">
                <a:solidFill>
                  <a:srgbClr val="FF0000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en-GB" sz="2600" b="1" baseline="-25000" dirty="0" err="1">
                <a:solidFill>
                  <a:srgbClr val="FF0000"/>
                </a:solidFill>
                <a:latin typeface="Arial (body)"/>
                <a:ea typeface="Arial Unicode MS"/>
                <a:cs typeface="Arial (body)"/>
              </a:rPr>
              <a:t>n</a:t>
            </a:r>
            <a:r>
              <a:rPr lang="en-GB" sz="2600" b="1" dirty="0">
                <a:solidFill>
                  <a:srgbClr val="FF0000"/>
                </a:solidFill>
                <a:latin typeface="Arial (body)"/>
                <a:ea typeface="Arial Unicode MS"/>
                <a:cs typeface="Arial (body)"/>
              </a:rPr>
              <a:t>  </a:t>
            </a:r>
            <a:r>
              <a:rPr lang="en-GB" sz="2600" b="1" dirty="0">
                <a:solidFill>
                  <a:srgbClr val="000000"/>
                </a:solidFill>
                <a:latin typeface="Arial (body)"/>
                <a:ea typeface="Arial Unicode MS"/>
                <a:cs typeface="Arial (body)"/>
              </a:rPr>
              <a:t>↝  </a:t>
            </a:r>
            <a:r>
              <a:rPr lang="en-GB" sz="2600" b="1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(T</a:t>
            </a:r>
            <a:r>
              <a:rPr lang="fr-FR" sz="2600" b="1" dirty="0">
                <a:solidFill>
                  <a:srgbClr val="0000FF"/>
                </a:solidFill>
              </a:rPr>
              <a:t>'</a:t>
            </a:r>
            <a:r>
              <a:rPr lang="en-GB" sz="2600" b="1" baseline="-25000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1</a:t>
            </a:r>
            <a:r>
              <a:rPr lang="en-GB" sz="2600" b="1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 ; T</a:t>
            </a:r>
            <a:r>
              <a:rPr lang="fr-FR" sz="2600" b="1" dirty="0">
                <a:solidFill>
                  <a:srgbClr val="0000FF"/>
                </a:solidFill>
              </a:rPr>
              <a:t>'</a:t>
            </a:r>
            <a:r>
              <a:rPr lang="en-GB" sz="2600" b="1" baseline="-25000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2</a:t>
            </a:r>
            <a:r>
              <a:rPr lang="en-GB" sz="2600" b="1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 ; … ; T</a:t>
            </a:r>
            <a:r>
              <a:rPr lang="fr-FR" sz="2600" b="1" dirty="0">
                <a:solidFill>
                  <a:srgbClr val="0000FF"/>
                </a:solidFill>
              </a:rPr>
              <a:t>'</a:t>
            </a:r>
            <a:r>
              <a:rPr lang="en-GB" sz="2600" b="1" baseline="-25000" dirty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n</a:t>
            </a:r>
            <a:r>
              <a:rPr lang="en-GB" sz="2600" b="1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)</a:t>
            </a:r>
            <a:r>
              <a:rPr lang="en-GB" sz="2600" b="1" baseline="30000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K</a:t>
            </a:r>
            <a:endParaRPr lang="it-IT" sz="2600" dirty="0"/>
          </a:p>
          <a:p>
            <a:pPr>
              <a:buClr>
                <a:schemeClr val="tx1"/>
              </a:buClr>
            </a:pPr>
            <a:endParaRPr lang="en-US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endParaRPr lang="en-GB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endParaRPr lang="en-GB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Lazy-</a:t>
            </a:r>
            <a:r>
              <a:rPr lang="en-GB" dirty="0" err="1" smtClean="0"/>
              <a:t>CSeq</a:t>
            </a:r>
            <a:r>
              <a:rPr lang="en-GB" dirty="0" smtClean="0"/>
              <a:t>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2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343400" cy="2514600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Translation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fr-FR" b="1" dirty="0" smtClean="0">
                <a:solidFill>
                  <a:srgbClr val="0000FF"/>
                </a:solidFill>
              </a:rPr>
              <a:t>'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unwinding,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inlining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thread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 smtClean="0">
                <a:solidFill>
                  <a:srgbClr val="0000FF"/>
                </a:solidFill>
              </a:rPr>
              <a:t>function </a:t>
            </a:r>
            <a:r>
              <a:rPr lang="en-GB" b="1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b="1" dirty="0">
                <a:solidFill>
                  <a:srgbClr val="0000FF"/>
                </a:solidFill>
              </a:rPr>
              <a:t>'</a:t>
            </a:r>
            <a:endParaRPr lang="fr-FR" b="1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lvl="1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 driver:</a:t>
            </a: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latin typeface="Courier"/>
                <a:ea typeface="Arial Unicode MS"/>
                <a:cs typeface="Courier"/>
              </a:rPr>
              <a:t>f</a:t>
            </a:r>
            <a:r>
              <a:rPr lang="it-IT" sz="1600" dirty="0" smtClean="0">
                <a:latin typeface="Courier"/>
                <a:ea typeface="Arial Unicode MS"/>
                <a:cs typeface="Courier"/>
              </a:rPr>
              <a:t>or round in [1..K]</a:t>
            </a:r>
          </a:p>
          <a:p>
            <a:pPr lvl="2">
              <a:buClr>
                <a:schemeClr val="tx1"/>
              </a:buClr>
            </a:pPr>
            <a:r>
              <a:rPr lang="it-IT" sz="1600" dirty="0" smtClean="0">
                <a:latin typeface="Courier"/>
                <a:ea typeface="Arial Unicode MS"/>
                <a:cs typeface="Courier"/>
              </a:rPr>
              <a:t>   for </a:t>
            </a:r>
            <a:r>
              <a:rPr lang="it-IT" sz="1600" dirty="0" err="1" smtClean="0">
                <a:latin typeface="Courier"/>
                <a:ea typeface="Arial Unicode MS"/>
                <a:cs typeface="Courier"/>
              </a:rPr>
              <a:t>thread</a:t>
            </a:r>
            <a:r>
              <a:rPr lang="it-IT" sz="1600" dirty="0" smtClean="0">
                <a:latin typeface="Courier"/>
                <a:ea typeface="Arial Unicode MS"/>
                <a:cs typeface="Courier"/>
              </a:rPr>
              <a:t> in [1..N]</a:t>
            </a:r>
            <a:endParaRPr lang="en-GB" sz="1600" dirty="0" smtClean="0">
              <a:latin typeface="Courier"/>
              <a:ea typeface="Arial Unicode MS"/>
              <a:cs typeface="Courier"/>
            </a:endParaRP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latin typeface="Courier"/>
                <a:ea typeface="Arial Unicode MS"/>
                <a:cs typeface="Courier"/>
              </a:rPr>
              <a:t>      </a:t>
            </a:r>
            <a:r>
              <a:rPr lang="en-GB" sz="1600" b="1" dirty="0" smtClean="0">
                <a:solidFill>
                  <a:srgbClr val="0000FF"/>
                </a:solidFill>
                <a:latin typeface="Courier"/>
                <a:ea typeface="Arial Unicode MS"/>
                <a:cs typeface="Courier"/>
              </a:rPr>
              <a:t>T</a:t>
            </a:r>
            <a:r>
              <a:rPr lang="fr-FR" sz="1600" b="1" dirty="0" smtClean="0">
                <a:solidFill>
                  <a:srgbClr val="0000FF"/>
                </a:solidFill>
                <a:latin typeface="Courier"/>
                <a:cs typeface="Courier"/>
              </a:rPr>
              <a:t>'</a:t>
            </a:r>
            <a:r>
              <a:rPr lang="en-GB" sz="1600" b="1" baseline="-25000" dirty="0" smtClean="0">
                <a:solidFill>
                  <a:srgbClr val="0000FF"/>
                </a:solidFill>
                <a:latin typeface="Courier"/>
                <a:ea typeface="Arial Unicode MS"/>
                <a:cs typeface="Courier"/>
              </a:rPr>
              <a:t>thread </a:t>
            </a:r>
            <a:r>
              <a:rPr lang="en-GB" sz="1600" dirty="0" smtClean="0">
                <a:solidFill>
                  <a:srgbClr val="0000FF"/>
                </a:solidFill>
                <a:latin typeface="Courier"/>
                <a:ea typeface="Arial Unicode MS"/>
                <a:cs typeface="Courier"/>
              </a:rPr>
              <a:t>();</a:t>
            </a:r>
          </a:p>
          <a:p>
            <a:pPr lvl="1">
              <a:buClr>
                <a:schemeClr val="tx1"/>
              </a:buClr>
            </a:pPr>
            <a:endParaRPr lang="en-GB" b="1" baseline="-25000" dirty="0">
              <a:solidFill>
                <a:srgbClr val="0000FF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buNone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Lazy-</a:t>
            </a:r>
            <a:r>
              <a:rPr lang="en-GB" dirty="0" err="1" smtClean="0"/>
              <a:t>CSeq</a:t>
            </a:r>
            <a:r>
              <a:rPr lang="en-GB" dirty="0" smtClean="0"/>
              <a:t>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2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343400" cy="2514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Translation </a:t>
            </a:r>
            <a:r>
              <a:rPr lang="en-US" b="1" dirty="0" smtClean="0">
                <a:solidFill>
                  <a:srgbClr val="00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b="1" dirty="0" smtClean="0">
                <a:solidFill>
                  <a:srgbClr val="000000"/>
                </a:solidFill>
              </a:rPr>
              <a:t>P</a:t>
            </a:r>
            <a:r>
              <a:rPr lang="fr-FR" b="1" dirty="0" smtClean="0">
                <a:solidFill>
                  <a:srgbClr val="000000"/>
                </a:solidFill>
              </a:rPr>
              <a:t>'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unwinding, </a:t>
            </a:r>
            <a:r>
              <a:rPr lang="en-GB" dirty="0" err="1" smtClean="0">
                <a:solidFill>
                  <a:srgbClr val="000000"/>
                </a:solidFill>
              </a:rPr>
              <a:t>inlining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/>
              <a:t>thread </a:t>
            </a:r>
            <a:r>
              <a:rPr lang="en-US" b="1" dirty="0"/>
              <a:t>T</a:t>
            </a:r>
            <a:r>
              <a:rPr lang="en-GB" dirty="0"/>
              <a:t> </a:t>
            </a:r>
            <a:r>
              <a:rPr lang="en-GB" b="1" dirty="0"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/>
              <a:t>function </a:t>
            </a:r>
            <a:r>
              <a:rPr lang="en-GB" b="1" dirty="0">
                <a:solidFill>
                  <a:srgbClr val="000000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b="1" dirty="0">
                <a:solidFill>
                  <a:srgbClr val="000000"/>
                </a:solidFill>
              </a:rPr>
              <a:t>'</a:t>
            </a:r>
            <a:endParaRPr lang="fr-FR" b="1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main driver:</a:t>
            </a: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f</a:t>
            </a: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or round in [1..K]</a:t>
            </a:r>
          </a:p>
          <a:p>
            <a:pPr lvl="2">
              <a:buClr>
                <a:schemeClr val="tx1"/>
              </a:buClr>
            </a:pP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  for </a:t>
            </a:r>
            <a:r>
              <a:rPr lang="it-IT" sz="1600" dirty="0" err="1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thread</a:t>
            </a: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in [1..N]</a:t>
            </a:r>
            <a:endParaRPr lang="en-GB" sz="1600" dirty="0" smtClean="0">
              <a:solidFill>
                <a:srgbClr val="000000"/>
              </a:solidFill>
              <a:latin typeface="Courier"/>
              <a:ea typeface="Arial Unicode MS"/>
              <a:cs typeface="Courier"/>
            </a:endParaRP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     </a:t>
            </a:r>
            <a:r>
              <a:rPr lang="en-GB" sz="1600" b="1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</a:t>
            </a:r>
            <a:r>
              <a:rPr lang="fr-FR" sz="1600" b="1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GB" sz="1600" b="1" baseline="-250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thread </a:t>
            </a: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();</a:t>
            </a:r>
          </a:p>
          <a:p>
            <a:pPr lvl="1">
              <a:buClr>
                <a:schemeClr val="tx1"/>
              </a:buClr>
            </a:pPr>
            <a:endParaRPr lang="en-GB" b="1" baseline="-25000" dirty="0">
              <a:solidFill>
                <a:srgbClr val="000000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3505200"/>
            <a:ext cx="43434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T Extra" pitchFamily="18" charset="2"/>
              <a:buChar char="&gt;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Thread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 smtClean="0">
                <a:solidFill>
                  <a:srgbClr val="0000FF"/>
                </a:solidFill>
              </a:rPr>
              <a:t>function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fr-FR" b="1" dirty="0" smtClean="0">
                <a:solidFill>
                  <a:srgbClr val="0000FF"/>
                </a:solidFill>
              </a:rPr>
              <a:t>'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FF0000"/>
                </a:solidFill>
              </a:rPr>
              <a:t>var</a:t>
            </a:r>
            <a:r>
              <a:rPr lang="it-IT" dirty="0" smtClean="0">
                <a:solidFill>
                  <a:srgbClr val="FF0000"/>
                </a:solidFill>
              </a:rPr>
              <a:t> x;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it-IT" dirty="0" err="1" smtClean="0">
                <a:solidFill>
                  <a:srgbClr val="0000FF"/>
                </a:solidFill>
              </a:rPr>
              <a:t>static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var</a:t>
            </a:r>
            <a:r>
              <a:rPr lang="it-IT" dirty="0" smtClean="0">
                <a:solidFill>
                  <a:srgbClr val="0000FF"/>
                </a:solidFill>
              </a:rPr>
              <a:t> x;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FF0000"/>
                </a:solidFill>
              </a:rPr>
              <a:t>stmt</a:t>
            </a:r>
            <a:r>
              <a:rPr lang="it-IT" dirty="0" smtClean="0">
                <a:solidFill>
                  <a:srgbClr val="FF0000"/>
                </a:solidFill>
              </a:rPr>
              <a:t>;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</a:t>
            </a:r>
            <a:r>
              <a:rPr lang="en-GB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guard; </a:t>
            </a:r>
            <a:r>
              <a:rPr lang="en-GB" dirty="0" err="1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stmt</a:t>
            </a:r>
            <a:r>
              <a:rPr lang="en-GB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;</a:t>
            </a:r>
            <a:endParaRPr lang="en-GB" dirty="0" smtClean="0">
              <a:solidFill>
                <a:srgbClr val="0000FF"/>
              </a:solidFill>
              <a:latin typeface="Courier"/>
              <a:ea typeface="Arial Unicode MS"/>
              <a:cs typeface="Courier"/>
            </a:endParaRPr>
          </a:p>
          <a:p>
            <a:pPr lvl="1">
              <a:buClr>
                <a:schemeClr val="tx1"/>
              </a:buClr>
            </a:pPr>
            <a:endParaRPr lang="en-GB" b="1" baseline="-25000" dirty="0" smtClean="0">
              <a:solidFill>
                <a:srgbClr val="0000FF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buFont typeface="Arial"/>
              <a:buNone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5801058" y="2209800"/>
            <a:ext cx="731520" cy="237744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18236" y="1676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sz="2000" b="1" dirty="0">
                <a:solidFill>
                  <a:srgbClr val="0000FF"/>
                </a:solidFill>
              </a:rPr>
              <a:t>'</a:t>
            </a:r>
            <a:endParaRPr lang="en-GB" sz="2000" baseline="-25000" dirty="0"/>
          </a:p>
        </p:txBody>
      </p:sp>
      <p:cxnSp>
        <p:nvCxnSpPr>
          <p:cNvPr id="7" name="Straight Arrow Connector 6"/>
          <p:cNvCxnSpPr>
            <a:cxnSpLocks noChangeAspect="1"/>
          </p:cNvCxnSpPr>
          <p:nvPr/>
        </p:nvCxnSpPr>
        <p:spPr>
          <a:xfrm>
            <a:off x="5801058" y="2542401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Aspect="1"/>
          </p:cNvCxnSpPr>
          <p:nvPr/>
        </p:nvCxnSpPr>
        <p:spPr>
          <a:xfrm>
            <a:off x="5801058" y="2847201"/>
            <a:ext cx="731520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608778" y="2286000"/>
            <a:ext cx="762000" cy="271046"/>
          </a:xfrm>
          <a:prstGeom prst="straightConnector1">
            <a:avLst/>
          </a:prstGeom>
          <a:ln w="12700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08778" y="2861846"/>
            <a:ext cx="762000" cy="33754"/>
          </a:xfrm>
          <a:prstGeom prst="straightConnector1">
            <a:avLst/>
          </a:prstGeom>
          <a:ln w="12700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00036" y="2543246"/>
            <a:ext cx="730800" cy="302400"/>
          </a:xfrm>
          <a:prstGeom prst="rect">
            <a:avLst/>
          </a:prstGeom>
          <a:solidFill>
            <a:srgbClr val="FFFF99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7392378" y="2286000"/>
            <a:ext cx="1370622" cy="609600"/>
          </a:xfrm>
          <a:prstGeom prst="rect">
            <a:avLst/>
          </a:prstGeom>
          <a:solidFill>
            <a:srgbClr val="FFFF99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dirty="0">
                <a:solidFill>
                  <a:srgbClr val="0000FF"/>
                </a:solidFill>
              </a:rPr>
              <a:t>g</a:t>
            </a:r>
            <a:r>
              <a:rPr lang="en-US" sz="1600" dirty="0" smtClean="0">
                <a:solidFill>
                  <a:srgbClr val="0000FF"/>
                </a:solidFill>
              </a:rPr>
              <a:t>uard; </a:t>
            </a:r>
            <a:r>
              <a:rPr lang="en-US" sz="1600" dirty="0" err="1" smtClean="0">
                <a:solidFill>
                  <a:srgbClr val="FF0000"/>
                </a:solidFill>
              </a:rPr>
              <a:t>stmt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2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Lazy-</a:t>
            </a:r>
            <a:r>
              <a:rPr lang="en-GB" dirty="0" err="1" smtClean="0"/>
              <a:t>CSeq</a:t>
            </a:r>
            <a:r>
              <a:rPr lang="en-GB" dirty="0" smtClean="0"/>
              <a:t>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2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343400" cy="2514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Translation </a:t>
            </a:r>
            <a:r>
              <a:rPr lang="en-US" b="1" dirty="0" smtClean="0"/>
              <a:t>P</a:t>
            </a:r>
            <a:r>
              <a:rPr lang="en-GB" dirty="0" smtClean="0"/>
              <a:t> </a:t>
            </a:r>
            <a:r>
              <a:rPr lang="en-GB" b="1" dirty="0" smtClean="0"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b="1" dirty="0" smtClean="0"/>
              <a:t>P</a:t>
            </a:r>
            <a:r>
              <a:rPr lang="fr-FR" b="1" dirty="0" smtClean="0"/>
              <a:t>'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unwinding, </a:t>
            </a:r>
            <a:r>
              <a:rPr lang="en-GB" dirty="0" err="1" smtClean="0"/>
              <a:t>inlining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dirty="0" smtClean="0"/>
              <a:t>thread </a:t>
            </a:r>
            <a:r>
              <a:rPr lang="en-US" b="1" dirty="0" smtClean="0"/>
              <a:t>T</a:t>
            </a:r>
            <a:r>
              <a:rPr lang="en-GB" dirty="0" smtClean="0"/>
              <a:t> </a:t>
            </a:r>
            <a:r>
              <a:rPr lang="en-GB" b="1" dirty="0" smtClean="0"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 smtClean="0"/>
              <a:t>function </a:t>
            </a:r>
            <a:r>
              <a:rPr lang="en-GB" b="1" dirty="0" smtClean="0">
                <a:solidFill>
                  <a:srgbClr val="000000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b="1" dirty="0">
                <a:solidFill>
                  <a:srgbClr val="000000"/>
                </a:solidFill>
              </a:rPr>
              <a:t>'</a:t>
            </a:r>
            <a:endParaRPr lang="fr-FR" b="1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GB" dirty="0" smtClean="0"/>
              <a:t>main driver:</a:t>
            </a: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latin typeface="Courier"/>
                <a:ea typeface="Arial Unicode MS"/>
                <a:cs typeface="Courier"/>
              </a:rPr>
              <a:t>f</a:t>
            </a:r>
            <a:r>
              <a:rPr lang="it-IT" sz="1600" dirty="0" smtClean="0">
                <a:latin typeface="Courier"/>
                <a:ea typeface="Arial Unicode MS"/>
                <a:cs typeface="Courier"/>
              </a:rPr>
              <a:t>or round in [1..K]</a:t>
            </a:r>
          </a:p>
          <a:p>
            <a:pPr lvl="2">
              <a:buClr>
                <a:schemeClr val="tx1"/>
              </a:buClr>
            </a:pPr>
            <a:r>
              <a:rPr lang="it-IT" sz="1600" dirty="0" smtClean="0">
                <a:latin typeface="Courier"/>
                <a:ea typeface="Arial Unicode MS"/>
                <a:cs typeface="Courier"/>
              </a:rPr>
              <a:t>   for </a:t>
            </a:r>
            <a:r>
              <a:rPr lang="it-IT" sz="1600" dirty="0" err="1" smtClean="0">
                <a:latin typeface="Courier"/>
                <a:ea typeface="Arial Unicode MS"/>
                <a:cs typeface="Courier"/>
              </a:rPr>
              <a:t>thread</a:t>
            </a:r>
            <a:r>
              <a:rPr lang="it-IT" sz="1600" dirty="0" smtClean="0">
                <a:latin typeface="Courier"/>
                <a:ea typeface="Arial Unicode MS"/>
                <a:cs typeface="Courier"/>
              </a:rPr>
              <a:t> in [1..N]</a:t>
            </a:r>
            <a:endParaRPr lang="en-GB" sz="1600" dirty="0" smtClean="0">
              <a:latin typeface="Courier"/>
              <a:ea typeface="Arial Unicode MS"/>
              <a:cs typeface="Courier"/>
            </a:endParaRP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latin typeface="Courier"/>
                <a:ea typeface="Arial Unicode MS"/>
                <a:cs typeface="Courier"/>
              </a:rPr>
              <a:t>      </a:t>
            </a:r>
            <a:r>
              <a:rPr lang="en-GB" sz="1600" b="1" dirty="0" smtClean="0">
                <a:latin typeface="Courier"/>
                <a:ea typeface="Arial Unicode MS"/>
                <a:cs typeface="Courier"/>
              </a:rPr>
              <a:t>T</a:t>
            </a:r>
            <a:r>
              <a:rPr lang="fr-FR" sz="1600" b="1" dirty="0" smtClean="0">
                <a:latin typeface="Courier"/>
                <a:cs typeface="Courier"/>
              </a:rPr>
              <a:t>'</a:t>
            </a:r>
            <a:r>
              <a:rPr lang="en-GB" sz="1600" b="1" baseline="-25000" dirty="0" smtClean="0">
                <a:latin typeface="Courier"/>
                <a:ea typeface="Arial Unicode MS"/>
                <a:cs typeface="Courier"/>
              </a:rPr>
              <a:t>thread </a:t>
            </a:r>
            <a:r>
              <a:rPr lang="en-GB" sz="1600" dirty="0" smtClean="0">
                <a:latin typeface="Courier"/>
                <a:ea typeface="Arial Unicode MS"/>
                <a:cs typeface="Courier"/>
              </a:rPr>
              <a:t>();</a:t>
            </a:r>
          </a:p>
          <a:p>
            <a:pPr lvl="1">
              <a:buClr>
                <a:schemeClr val="tx1"/>
              </a:buClr>
            </a:pPr>
            <a:endParaRPr lang="en-GB" b="1" baseline="-25000" dirty="0"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/>
          </a:p>
          <a:p>
            <a:pPr marL="0" lvl="1" indent="0">
              <a:buNone/>
            </a:pPr>
            <a:endParaRPr lang="en-GB" sz="1800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5801058" y="2209800"/>
            <a:ext cx="731520" cy="28194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918236" y="1676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sz="2000" b="1" dirty="0">
                <a:solidFill>
                  <a:srgbClr val="0000FF"/>
                </a:solidFill>
              </a:rPr>
              <a:t>'</a:t>
            </a:r>
            <a:endParaRPr lang="en-GB" sz="2000" baseline="-25000" dirty="0"/>
          </a:p>
        </p:txBody>
      </p:sp>
      <p:cxnSp>
        <p:nvCxnSpPr>
          <p:cNvPr id="7" name="Straight Arrow Connector 6"/>
          <p:cNvCxnSpPr>
            <a:cxnSpLocks noChangeAspect="1"/>
          </p:cNvCxnSpPr>
          <p:nvPr/>
        </p:nvCxnSpPr>
        <p:spPr>
          <a:xfrm>
            <a:off x="5801058" y="2542401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Aspect="1"/>
          </p:cNvCxnSpPr>
          <p:nvPr/>
        </p:nvCxnSpPr>
        <p:spPr>
          <a:xfrm>
            <a:off x="5807569" y="3172178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4800600"/>
            <a:ext cx="4343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T Extra" pitchFamily="18" charset="2"/>
              <a:buChar char="&gt;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Tx/>
              <a:buNone/>
            </a:pPr>
            <a:r>
              <a:rPr lang="it-IT" dirty="0" err="1" smtClean="0"/>
              <a:t>Thread</a:t>
            </a:r>
            <a:r>
              <a:rPr lang="it-IT" dirty="0" smtClean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rgbClr val="CC0099"/>
                </a:solidFill>
              </a:rPr>
              <a:t>round 1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/>
              <a:t>guess</a:t>
            </a:r>
            <a:r>
              <a:rPr lang="it-IT" dirty="0" smtClean="0"/>
              <a:t> </a:t>
            </a:r>
            <a:r>
              <a:rPr lang="it-IT" dirty="0" err="1" smtClean="0"/>
              <a:t>context-switch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0000FF"/>
                </a:solidFill>
              </a:rPr>
              <a:t>p</a:t>
            </a:r>
            <a:r>
              <a:rPr lang="it-IT" b="1" i="1" baseline="-25000" dirty="0" smtClean="0">
                <a:solidFill>
                  <a:srgbClr val="0000FF"/>
                </a:solidFill>
              </a:rPr>
              <a:t>1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/>
              <a:t>execute</a:t>
            </a:r>
            <a:r>
              <a:rPr lang="it-IT" dirty="0" smtClean="0"/>
              <a:t> </a:t>
            </a:r>
            <a:r>
              <a:rPr lang="it-IT" dirty="0" err="1" smtClean="0"/>
              <a:t>stmts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0000FF"/>
                </a:solidFill>
              </a:rPr>
              <a:t>p</a:t>
            </a:r>
            <a:r>
              <a:rPr lang="it-IT" b="1" i="1" baseline="-25000" dirty="0" smtClean="0">
                <a:solidFill>
                  <a:srgbClr val="0000FF"/>
                </a:solidFill>
              </a:rPr>
              <a:t>1</a:t>
            </a:r>
            <a:endParaRPr lang="it-IT" b="1" i="1" dirty="0" smtClean="0">
              <a:solidFill>
                <a:srgbClr val="0000FF"/>
              </a:solidFill>
            </a:endParaRPr>
          </a:p>
          <a:p>
            <a:pPr lvl="1">
              <a:buClr>
                <a:schemeClr val="tx1"/>
              </a:buClr>
            </a:pPr>
            <a:r>
              <a:rPr lang="it-IT" dirty="0" err="1" smtClean="0"/>
              <a:t>jump</a:t>
            </a:r>
            <a:r>
              <a:rPr lang="it-IT" dirty="0" smtClean="0"/>
              <a:t> in </a:t>
            </a:r>
            <a:r>
              <a:rPr lang="it-IT" dirty="0" err="1" smtClean="0"/>
              <a:t>mult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it-IT" dirty="0" err="1" smtClean="0"/>
              <a:t>hops</a:t>
            </a:r>
            <a:r>
              <a:rPr lang="it-IT" dirty="0" smtClean="0"/>
              <a:t> to the end</a:t>
            </a:r>
          </a:p>
          <a:p>
            <a:pPr lvl="1">
              <a:buClr>
                <a:schemeClr val="tx1"/>
              </a:buClr>
            </a:pPr>
            <a:endParaRPr lang="en-GB" b="1" baseline="-25000" dirty="0" smtClean="0">
              <a:solidFill>
                <a:srgbClr val="0000FF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buFont typeface="Arial"/>
              <a:buNone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3505200"/>
            <a:ext cx="4343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T Extra" pitchFamily="18" charset="2"/>
              <a:buChar char="&gt;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Thread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 smtClean="0">
                <a:solidFill>
                  <a:srgbClr val="000000"/>
                </a:solidFill>
              </a:rPr>
              <a:t>function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fr-FR" b="1" dirty="0" smtClean="0">
                <a:solidFill>
                  <a:srgbClr val="000000"/>
                </a:solidFill>
              </a:rPr>
              <a:t>'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000000"/>
                </a:solidFill>
              </a:rPr>
              <a:t>var</a:t>
            </a:r>
            <a:r>
              <a:rPr lang="it-IT" dirty="0" smtClean="0">
                <a:solidFill>
                  <a:srgbClr val="000000"/>
                </a:solidFill>
              </a:rPr>
              <a:t> x;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it-IT" dirty="0" err="1" smtClean="0">
                <a:solidFill>
                  <a:srgbClr val="000000"/>
                </a:solidFill>
              </a:rPr>
              <a:t>static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var</a:t>
            </a:r>
            <a:r>
              <a:rPr lang="it-IT" dirty="0" smtClean="0">
                <a:solidFill>
                  <a:srgbClr val="000000"/>
                </a:solidFill>
              </a:rPr>
              <a:t> x;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000000"/>
                </a:solidFill>
              </a:rPr>
              <a:t>stmt</a:t>
            </a:r>
            <a:r>
              <a:rPr lang="it-IT" dirty="0" smtClean="0">
                <a:solidFill>
                  <a:srgbClr val="000000"/>
                </a:solidFill>
              </a:rPr>
              <a:t>;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guard; </a:t>
            </a:r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stmt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;</a:t>
            </a:r>
            <a:endParaRPr lang="en-GB" dirty="0" smtClean="0">
              <a:solidFill>
                <a:srgbClr val="000000"/>
              </a:solidFill>
              <a:latin typeface="Courier"/>
              <a:ea typeface="Arial Unicode MS"/>
              <a:cs typeface="Courier"/>
            </a:endParaRPr>
          </a:p>
          <a:p>
            <a:pPr lvl="1">
              <a:buClr>
                <a:schemeClr val="tx1"/>
              </a:buClr>
            </a:pPr>
            <a:endParaRPr lang="en-GB" b="1" baseline="-25000" dirty="0" smtClean="0">
              <a:solidFill>
                <a:srgbClr val="000000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rgbClr val="000000"/>
              </a:solidFill>
            </a:endParaRPr>
          </a:p>
          <a:p>
            <a:pPr marL="0" lvl="1" indent="0">
              <a:buFont typeface="Arial"/>
              <a:buNone/>
            </a:pPr>
            <a:endParaRPr lang="en-GB" sz="18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638800" y="1848654"/>
            <a:ext cx="304800" cy="28545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 noChangeAspect="1"/>
          </p:cNvCxnSpPr>
          <p:nvPr/>
        </p:nvCxnSpPr>
        <p:spPr>
          <a:xfrm>
            <a:off x="5638800" y="2349639"/>
            <a:ext cx="0" cy="317361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 noChangeAspect="1"/>
          </p:cNvCxnSpPr>
          <p:nvPr/>
        </p:nvCxnSpPr>
        <p:spPr>
          <a:xfrm>
            <a:off x="5638800" y="2349639"/>
            <a:ext cx="172800" cy="0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Aspect="1"/>
          </p:cNvCxnSpPr>
          <p:nvPr/>
        </p:nvCxnSpPr>
        <p:spPr>
          <a:xfrm>
            <a:off x="5638800" y="2667000"/>
            <a:ext cx="172800" cy="0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 noChangeAspect="1"/>
          </p:cNvCxnSpPr>
          <p:nvPr/>
        </p:nvCxnSpPr>
        <p:spPr>
          <a:xfrm>
            <a:off x="5638800" y="1877199"/>
            <a:ext cx="0" cy="561201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 noChangeAspect="1"/>
          </p:cNvCxnSpPr>
          <p:nvPr/>
        </p:nvCxnSpPr>
        <p:spPr>
          <a:xfrm>
            <a:off x="5811578" y="2856088"/>
            <a:ext cx="702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77000" y="26478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context-switch</a:t>
            </a:r>
            <a:r>
              <a:rPr lang="it-IT" sz="2000" b="1" i="1" baseline="-25000" dirty="0" smtClean="0">
                <a:solidFill>
                  <a:srgbClr val="0000FF"/>
                </a:solidFill>
              </a:rPr>
              <a:t>  </a:t>
            </a:r>
            <a:r>
              <a:rPr lang="it-IT" sz="2000" b="1" i="1" dirty="0">
                <a:solidFill>
                  <a:srgbClr val="0000FF"/>
                </a:solidFill>
              </a:rPr>
              <a:t>p</a:t>
            </a:r>
            <a:r>
              <a:rPr lang="it-IT" sz="2000" b="1" i="1" baseline="-25000" dirty="0">
                <a:solidFill>
                  <a:srgbClr val="0000FF"/>
                </a:solidFill>
              </a:rPr>
              <a:t>1</a:t>
            </a:r>
            <a:r>
              <a:rPr lang="it-IT" sz="2000" b="1" i="1" dirty="0">
                <a:solidFill>
                  <a:srgbClr val="0000FF"/>
                </a:solidFill>
              </a:rPr>
              <a:t> </a:t>
            </a:r>
            <a:endParaRPr lang="en-GB" sz="2000" b="1" baseline="-25000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>
            <a:cxnSpLocks noChangeAspect="1"/>
          </p:cNvCxnSpPr>
          <p:nvPr/>
        </p:nvCxnSpPr>
        <p:spPr>
          <a:xfrm>
            <a:off x="5791200" y="350520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 noChangeAspect="1"/>
          </p:cNvCxnSpPr>
          <p:nvPr/>
        </p:nvCxnSpPr>
        <p:spPr>
          <a:xfrm>
            <a:off x="5791200" y="381000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rved Right Arrow 33"/>
          <p:cNvSpPr/>
          <p:nvPr/>
        </p:nvSpPr>
        <p:spPr>
          <a:xfrm>
            <a:off x="5596464" y="331188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>
            <a:cxnSpLocks noChangeAspect="1"/>
          </p:cNvCxnSpPr>
          <p:nvPr/>
        </p:nvCxnSpPr>
        <p:spPr>
          <a:xfrm>
            <a:off x="5791200" y="411480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 noChangeAspect="1"/>
          </p:cNvCxnSpPr>
          <p:nvPr/>
        </p:nvCxnSpPr>
        <p:spPr>
          <a:xfrm>
            <a:off x="5791200" y="4696178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rved Right Arrow 41"/>
          <p:cNvSpPr/>
          <p:nvPr/>
        </p:nvSpPr>
        <p:spPr>
          <a:xfrm>
            <a:off x="5596464" y="36384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Curved Right Arrow 42"/>
          <p:cNvSpPr/>
          <p:nvPr/>
        </p:nvSpPr>
        <p:spPr>
          <a:xfrm>
            <a:off x="5596464" y="39624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5682545" y="4152900"/>
            <a:ext cx="838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 ... 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Curved Right Arrow 45"/>
          <p:cNvSpPr/>
          <p:nvPr/>
        </p:nvSpPr>
        <p:spPr>
          <a:xfrm>
            <a:off x="5603520" y="45720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5219700" y="4152901"/>
            <a:ext cx="838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0800" y="5605046"/>
            <a:ext cx="358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/>
              <a:t>s</a:t>
            </a:r>
            <a:r>
              <a:rPr lang="en-GB" sz="1600" dirty="0" smtClean="0"/>
              <a:t>imulation r</a:t>
            </a:r>
            <a:r>
              <a:rPr lang="en-GB" sz="1600" dirty="0" smtClean="0"/>
              <a:t>ound 1</a:t>
            </a:r>
            <a:endParaRPr lang="en-GB" sz="16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2555" y="20478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exec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4962555" y="349564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skip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  <p:sp>
        <p:nvSpPr>
          <p:cNvPr id="54" name="Curved Right Arrow 53"/>
          <p:cNvSpPr/>
          <p:nvPr/>
        </p:nvSpPr>
        <p:spPr>
          <a:xfrm>
            <a:off x="5604000" y="298042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Lazy-</a:t>
            </a:r>
            <a:r>
              <a:rPr lang="en-GB" dirty="0" err="1" smtClean="0"/>
              <a:t>CSeq</a:t>
            </a:r>
            <a:r>
              <a:rPr lang="en-GB" dirty="0" smtClean="0"/>
              <a:t> </a:t>
            </a:r>
            <a:r>
              <a:rPr lang="en-GB" dirty="0" err="1" smtClean="0"/>
              <a:t>Sequentialization</a:t>
            </a:r>
            <a:endParaRPr lang="en-GB" dirty="0"/>
          </a:p>
        </p:txBody>
      </p:sp>
      <p:sp>
        <p:nvSpPr>
          <p:cNvPr id="2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343400" cy="2514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Translation </a:t>
            </a:r>
            <a:r>
              <a:rPr lang="en-US" b="1" dirty="0" smtClean="0">
                <a:solidFill>
                  <a:srgbClr val="00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b="1" dirty="0" smtClean="0">
                <a:solidFill>
                  <a:srgbClr val="000000"/>
                </a:solidFill>
              </a:rPr>
              <a:t>P</a:t>
            </a:r>
            <a:r>
              <a:rPr lang="fr-FR" b="1" dirty="0" smtClean="0">
                <a:solidFill>
                  <a:srgbClr val="000000"/>
                </a:solidFill>
              </a:rPr>
              <a:t>'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unwinding, </a:t>
            </a:r>
            <a:r>
              <a:rPr lang="en-GB" dirty="0" err="1" smtClean="0">
                <a:solidFill>
                  <a:srgbClr val="000000"/>
                </a:solidFill>
              </a:rPr>
              <a:t>inlining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/>
              <a:t>thread </a:t>
            </a:r>
            <a:r>
              <a:rPr lang="en-US" b="1" dirty="0"/>
              <a:t>T</a:t>
            </a:r>
            <a:r>
              <a:rPr lang="en-GB" dirty="0"/>
              <a:t> </a:t>
            </a:r>
            <a:r>
              <a:rPr lang="en-GB" b="1" dirty="0"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/>
              <a:t>function </a:t>
            </a:r>
            <a:r>
              <a:rPr lang="en-GB" b="1" dirty="0">
                <a:solidFill>
                  <a:srgbClr val="000000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b="1" dirty="0">
                <a:solidFill>
                  <a:srgbClr val="000000"/>
                </a:solidFill>
              </a:rPr>
              <a:t>'</a:t>
            </a:r>
            <a:endParaRPr lang="fr-FR" b="1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main driver:</a:t>
            </a: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f</a:t>
            </a: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or round in [1..K]</a:t>
            </a:r>
          </a:p>
          <a:p>
            <a:pPr lvl="2">
              <a:buClr>
                <a:schemeClr val="tx1"/>
              </a:buClr>
            </a:pP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  for </a:t>
            </a:r>
            <a:r>
              <a:rPr lang="it-IT" sz="1600" dirty="0" err="1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thread</a:t>
            </a:r>
            <a:r>
              <a:rPr lang="it-IT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in [1..N]</a:t>
            </a:r>
            <a:endParaRPr lang="en-GB" sz="1600" dirty="0" smtClean="0">
              <a:solidFill>
                <a:srgbClr val="000000"/>
              </a:solidFill>
              <a:latin typeface="Courier"/>
              <a:ea typeface="Arial Unicode MS"/>
              <a:cs typeface="Courier"/>
            </a:endParaRPr>
          </a:p>
          <a:p>
            <a:pPr lvl="2">
              <a:buClr>
                <a:schemeClr val="tx1"/>
              </a:buClr>
            </a:pP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      </a:t>
            </a:r>
            <a:r>
              <a:rPr lang="en-GB" sz="1600" b="1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</a:t>
            </a:r>
            <a:r>
              <a:rPr lang="fr-FR" sz="1600" b="1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GB" sz="1600" b="1" baseline="-250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thread </a:t>
            </a:r>
            <a:r>
              <a:rPr lang="en-GB" sz="1600" dirty="0" smtClean="0">
                <a:solidFill>
                  <a:srgbClr val="000000"/>
                </a:solidFill>
                <a:latin typeface="Courier"/>
                <a:ea typeface="Arial Unicode MS"/>
                <a:cs typeface="Courier"/>
              </a:rPr>
              <a:t>();</a:t>
            </a:r>
          </a:p>
          <a:p>
            <a:pPr lvl="1">
              <a:buClr>
                <a:schemeClr val="tx1"/>
              </a:buClr>
            </a:pPr>
            <a:endParaRPr lang="en-GB" b="1" baseline="-25000" dirty="0">
              <a:solidFill>
                <a:srgbClr val="000000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8600" y="4800600"/>
            <a:ext cx="4343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T Extra" pitchFamily="18" charset="2"/>
              <a:buChar char="&gt;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Tx/>
              <a:buNone/>
            </a:pPr>
            <a:r>
              <a:rPr lang="it-IT" dirty="0" err="1" smtClean="0"/>
              <a:t>Thread</a:t>
            </a:r>
            <a:r>
              <a:rPr lang="it-IT" dirty="0" smtClean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rgbClr val="CC0099"/>
                </a:solidFill>
              </a:rPr>
              <a:t>round </a:t>
            </a:r>
            <a:r>
              <a:rPr lang="it-IT" b="1" i="1" dirty="0" smtClean="0">
                <a:solidFill>
                  <a:srgbClr val="CC0099"/>
                </a:solidFill>
              </a:rPr>
              <a:t>i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/>
              <a:t>guess</a:t>
            </a:r>
            <a:r>
              <a:rPr lang="it-IT" dirty="0" smtClean="0"/>
              <a:t> </a:t>
            </a:r>
            <a:r>
              <a:rPr lang="it-IT" dirty="0" err="1" smtClean="0"/>
              <a:t>context-switch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b="1" i="1" dirty="0" err="1" smtClean="0">
                <a:solidFill>
                  <a:srgbClr val="0000FF"/>
                </a:solidFill>
              </a:rPr>
              <a:t>p</a:t>
            </a:r>
            <a:r>
              <a:rPr lang="it-IT" b="1" i="1" baseline="-25000" dirty="0" err="1" smtClean="0">
                <a:solidFill>
                  <a:srgbClr val="0000FF"/>
                </a:solidFill>
              </a:rPr>
              <a:t>i</a:t>
            </a:r>
            <a:endParaRPr lang="it-IT" b="1" i="1" baseline="-25000" dirty="0" smtClean="0">
              <a:solidFill>
                <a:srgbClr val="0000FF"/>
              </a:solidFill>
            </a:endParaRPr>
          </a:p>
          <a:p>
            <a:pPr lvl="1">
              <a:buClr>
                <a:schemeClr val="tx1"/>
              </a:buClr>
            </a:pPr>
            <a:r>
              <a:rPr lang="it-IT" dirty="0" err="1" smtClean="0"/>
              <a:t>execute</a:t>
            </a:r>
            <a:r>
              <a:rPr lang="it-IT" dirty="0" smtClean="0"/>
              <a:t> </a:t>
            </a:r>
            <a:r>
              <a:rPr lang="it-IT" dirty="0" err="1" smtClean="0"/>
              <a:t>stmts</a:t>
            </a:r>
            <a:r>
              <a:rPr lang="it-IT" dirty="0" smtClean="0"/>
              <a:t> from </a:t>
            </a:r>
            <a:r>
              <a:rPr lang="it-IT" b="1" i="1" dirty="0" smtClean="0">
                <a:solidFill>
                  <a:srgbClr val="0000FF"/>
                </a:solidFill>
              </a:rPr>
              <a:t>p</a:t>
            </a:r>
            <a:r>
              <a:rPr lang="it-IT" b="1" i="1" baseline="-25000" dirty="0" smtClean="0">
                <a:solidFill>
                  <a:srgbClr val="0000FF"/>
                </a:solidFill>
              </a:rPr>
              <a:t>i-1</a:t>
            </a:r>
            <a:r>
              <a:rPr lang="it-IT" b="1" i="1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to </a:t>
            </a:r>
            <a:r>
              <a:rPr lang="it-IT" b="1" i="1" dirty="0" err="1" smtClean="0">
                <a:solidFill>
                  <a:srgbClr val="0000FF"/>
                </a:solidFill>
              </a:rPr>
              <a:t>p</a:t>
            </a:r>
            <a:r>
              <a:rPr lang="it-IT" b="1" i="1" baseline="-25000" dirty="0" err="1" smtClean="0">
                <a:solidFill>
                  <a:srgbClr val="0000FF"/>
                </a:solidFill>
              </a:rPr>
              <a:t>i</a:t>
            </a:r>
            <a:endParaRPr lang="it-IT" b="1" i="1" dirty="0" smtClean="0">
              <a:solidFill>
                <a:srgbClr val="0000FF"/>
              </a:solidFill>
            </a:endParaRPr>
          </a:p>
          <a:p>
            <a:pPr lvl="1">
              <a:buClr>
                <a:schemeClr val="tx1"/>
              </a:buClr>
            </a:pPr>
            <a:r>
              <a:rPr lang="it-IT" dirty="0" err="1"/>
              <a:t>jump</a:t>
            </a:r>
            <a:r>
              <a:rPr lang="it-IT" dirty="0"/>
              <a:t> in </a:t>
            </a:r>
            <a:r>
              <a:rPr lang="it-IT" dirty="0" err="1"/>
              <a:t>mult</a:t>
            </a:r>
            <a:r>
              <a:rPr lang="it-IT" dirty="0"/>
              <a:t>. </a:t>
            </a:r>
            <a:r>
              <a:rPr lang="it-IT" dirty="0" err="1"/>
              <a:t>hops</a:t>
            </a:r>
            <a:r>
              <a:rPr lang="it-IT" dirty="0"/>
              <a:t> to </a:t>
            </a:r>
            <a:r>
              <a:rPr lang="it-IT" dirty="0" smtClean="0"/>
              <a:t>the end</a:t>
            </a:r>
            <a:endParaRPr lang="it-IT" dirty="0"/>
          </a:p>
          <a:p>
            <a:pPr lvl="1">
              <a:buClr>
                <a:schemeClr val="tx1"/>
              </a:buClr>
            </a:pPr>
            <a:endParaRPr lang="en-GB" b="1" baseline="-25000" dirty="0" smtClean="0">
              <a:solidFill>
                <a:srgbClr val="0000FF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>
              <a:buFont typeface="Arial"/>
              <a:buNone/>
            </a:pP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3505200"/>
            <a:ext cx="4343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T Extra" pitchFamily="18" charset="2"/>
              <a:buChar char="&gt;"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Thread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US" dirty="0" smtClean="0">
                <a:solidFill>
                  <a:srgbClr val="000000"/>
                </a:solidFill>
              </a:rPr>
              <a:t>function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fr-FR" b="1" dirty="0" smtClean="0">
                <a:solidFill>
                  <a:srgbClr val="000000"/>
                </a:solidFill>
              </a:rPr>
              <a:t>'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000000"/>
                </a:solidFill>
              </a:rPr>
              <a:t>var</a:t>
            </a:r>
            <a:r>
              <a:rPr lang="it-IT" dirty="0" smtClean="0">
                <a:solidFill>
                  <a:srgbClr val="000000"/>
                </a:solidFill>
              </a:rPr>
              <a:t> x;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it-IT" dirty="0" err="1" smtClean="0">
                <a:solidFill>
                  <a:srgbClr val="000000"/>
                </a:solidFill>
              </a:rPr>
              <a:t>static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var</a:t>
            </a:r>
            <a:r>
              <a:rPr lang="it-IT" dirty="0" smtClean="0">
                <a:solidFill>
                  <a:srgbClr val="000000"/>
                </a:solidFill>
              </a:rPr>
              <a:t> x;</a:t>
            </a:r>
          </a:p>
          <a:p>
            <a:pPr lvl="1">
              <a:buClr>
                <a:schemeClr val="tx1"/>
              </a:buClr>
            </a:pPr>
            <a:r>
              <a:rPr lang="it-IT" dirty="0" err="1" smtClean="0">
                <a:solidFill>
                  <a:srgbClr val="000000"/>
                </a:solidFill>
              </a:rPr>
              <a:t>stmt</a:t>
            </a:r>
            <a:r>
              <a:rPr lang="it-IT" dirty="0" smtClean="0">
                <a:solidFill>
                  <a:srgbClr val="000000"/>
                </a:solidFill>
              </a:rPr>
              <a:t>;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guard; </a:t>
            </a:r>
            <a:r>
              <a:rPr lang="en-GB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stmt</a:t>
            </a:r>
            <a:r>
              <a:rPr lang="en-GB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;</a:t>
            </a:r>
            <a:endParaRPr lang="en-GB" dirty="0" smtClean="0">
              <a:solidFill>
                <a:srgbClr val="000000"/>
              </a:solidFill>
              <a:latin typeface="Courier"/>
              <a:ea typeface="Arial Unicode MS"/>
              <a:cs typeface="Courier"/>
            </a:endParaRPr>
          </a:p>
          <a:p>
            <a:pPr lvl="1">
              <a:buClr>
                <a:schemeClr val="tx1"/>
              </a:buClr>
            </a:pPr>
            <a:endParaRPr lang="en-GB" b="1" baseline="-25000" dirty="0" smtClean="0">
              <a:solidFill>
                <a:srgbClr val="000000"/>
              </a:solidFill>
              <a:latin typeface="Arial (body)"/>
              <a:ea typeface="Arial Unicode MS"/>
              <a:cs typeface="Arial (body)"/>
            </a:endParaRPr>
          </a:p>
          <a:p>
            <a:pPr lvl="1"/>
            <a:endParaRPr lang="en-GB" dirty="0" smtClean="0">
              <a:solidFill>
                <a:srgbClr val="000000"/>
              </a:solidFill>
            </a:endParaRPr>
          </a:p>
          <a:p>
            <a:pPr marL="0" lvl="1" indent="0">
              <a:buFont typeface="Arial"/>
              <a:buNone/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0800" y="5605046"/>
            <a:ext cx="35814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/>
              <a:t>s</a:t>
            </a:r>
            <a:r>
              <a:rPr lang="en-GB" sz="1600" dirty="0" smtClean="0"/>
              <a:t>imulation r</a:t>
            </a:r>
            <a:r>
              <a:rPr lang="en-GB" sz="1600" dirty="0" smtClean="0"/>
              <a:t>ound </a:t>
            </a:r>
            <a:r>
              <a:rPr lang="en-GB" sz="1600" i="1" dirty="0" err="1" smtClean="0"/>
              <a:t>i</a:t>
            </a:r>
            <a:r>
              <a:rPr lang="en-GB" sz="1600" dirty="0" smtClean="0"/>
              <a:t> &gt;1</a:t>
            </a:r>
            <a:endParaRPr lang="en-GB" sz="1600" dirty="0"/>
          </a:p>
        </p:txBody>
      </p:sp>
      <p:sp>
        <p:nvSpPr>
          <p:cNvPr id="35" name="Rounded Rectangle 34"/>
          <p:cNvSpPr>
            <a:spLocks noChangeAspect="1"/>
          </p:cNvSpPr>
          <p:nvPr/>
        </p:nvSpPr>
        <p:spPr>
          <a:xfrm>
            <a:off x="5801058" y="2209800"/>
            <a:ext cx="731520" cy="28194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918236" y="1676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Arial (body)"/>
                <a:ea typeface="Arial Unicode MS"/>
                <a:cs typeface="Arial (body)"/>
              </a:rPr>
              <a:t>T</a:t>
            </a:r>
            <a:r>
              <a:rPr lang="fr-FR" sz="2000" b="1" dirty="0">
                <a:solidFill>
                  <a:srgbClr val="0000FF"/>
                </a:solidFill>
              </a:rPr>
              <a:t>'</a:t>
            </a:r>
            <a:endParaRPr lang="en-GB" sz="2000" baseline="-25000" dirty="0"/>
          </a:p>
        </p:txBody>
      </p:sp>
      <p:cxnSp>
        <p:nvCxnSpPr>
          <p:cNvPr id="39" name="Straight Arrow Connector 38"/>
          <p:cNvCxnSpPr>
            <a:cxnSpLocks noChangeAspect="1"/>
          </p:cNvCxnSpPr>
          <p:nvPr/>
        </p:nvCxnSpPr>
        <p:spPr>
          <a:xfrm>
            <a:off x="5801058" y="2542401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 noChangeAspect="1"/>
          </p:cNvCxnSpPr>
          <p:nvPr/>
        </p:nvCxnSpPr>
        <p:spPr>
          <a:xfrm>
            <a:off x="5807569" y="284359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Aspect="1"/>
          </p:cNvCxnSpPr>
          <p:nvPr/>
        </p:nvCxnSpPr>
        <p:spPr>
          <a:xfrm>
            <a:off x="5638800" y="3003235"/>
            <a:ext cx="0" cy="317361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 noChangeAspect="1"/>
          </p:cNvCxnSpPr>
          <p:nvPr/>
        </p:nvCxnSpPr>
        <p:spPr>
          <a:xfrm>
            <a:off x="5638800" y="3003235"/>
            <a:ext cx="172800" cy="0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 noChangeAspect="1"/>
          </p:cNvCxnSpPr>
          <p:nvPr/>
        </p:nvCxnSpPr>
        <p:spPr>
          <a:xfrm>
            <a:off x="5638800" y="3320596"/>
            <a:ext cx="172800" cy="0"/>
          </a:xfrm>
          <a:prstGeom prst="straightConnector1">
            <a:avLst/>
          </a:prstGeom>
          <a:ln w="38100">
            <a:solidFill>
              <a:srgbClr val="CC0099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477000" y="32574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context-switch</a:t>
            </a:r>
            <a:r>
              <a:rPr lang="it-IT" sz="2000" b="1" i="1" baseline="-25000" dirty="0" smtClean="0">
                <a:solidFill>
                  <a:srgbClr val="0000FF"/>
                </a:solidFill>
              </a:rPr>
              <a:t>  </a:t>
            </a:r>
            <a:r>
              <a:rPr lang="it-IT" sz="2000" b="1" i="1" dirty="0" err="1" smtClean="0">
                <a:solidFill>
                  <a:srgbClr val="0000FF"/>
                </a:solidFill>
              </a:rPr>
              <a:t>p</a:t>
            </a:r>
            <a:r>
              <a:rPr lang="it-IT" sz="2000" b="1" i="1" baseline="-25000" dirty="0" err="1" smtClean="0">
                <a:solidFill>
                  <a:srgbClr val="0000FF"/>
                </a:solidFill>
              </a:rPr>
              <a:t>i</a:t>
            </a:r>
            <a:r>
              <a:rPr lang="it-IT" sz="2000" b="1" i="1" dirty="0" smtClean="0">
                <a:solidFill>
                  <a:srgbClr val="0000FF"/>
                </a:solidFill>
              </a:rPr>
              <a:t> </a:t>
            </a:r>
            <a:endParaRPr lang="en-GB" sz="2000" b="1" baseline="-25000" dirty="0">
              <a:solidFill>
                <a:srgbClr val="0000FF"/>
              </a:solidFill>
            </a:endParaRPr>
          </a:p>
        </p:txBody>
      </p:sp>
      <p:cxnSp>
        <p:nvCxnSpPr>
          <p:cNvPr id="54" name="Straight Arrow Connector 53"/>
          <p:cNvCxnSpPr>
            <a:cxnSpLocks noChangeAspect="1"/>
          </p:cNvCxnSpPr>
          <p:nvPr/>
        </p:nvCxnSpPr>
        <p:spPr>
          <a:xfrm>
            <a:off x="5791200" y="3178635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 noChangeAspect="1"/>
          </p:cNvCxnSpPr>
          <p:nvPr/>
        </p:nvCxnSpPr>
        <p:spPr>
          <a:xfrm>
            <a:off x="5791200" y="381000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 noChangeAspect="1"/>
          </p:cNvCxnSpPr>
          <p:nvPr/>
        </p:nvCxnSpPr>
        <p:spPr>
          <a:xfrm>
            <a:off x="5791200" y="4114800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 noChangeAspect="1"/>
          </p:cNvCxnSpPr>
          <p:nvPr/>
        </p:nvCxnSpPr>
        <p:spPr>
          <a:xfrm>
            <a:off x="5791200" y="4696178"/>
            <a:ext cx="731520" cy="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rved Right Arrow 58"/>
          <p:cNvSpPr/>
          <p:nvPr/>
        </p:nvSpPr>
        <p:spPr>
          <a:xfrm>
            <a:off x="5596464" y="36384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Curved Right Arrow 59"/>
          <p:cNvSpPr/>
          <p:nvPr/>
        </p:nvSpPr>
        <p:spPr>
          <a:xfrm>
            <a:off x="5596464" y="39624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5682545" y="4152900"/>
            <a:ext cx="838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 ... </a:t>
            </a:r>
            <a:endParaRPr lang="en-GB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2" name="Curved Right Arrow 61"/>
          <p:cNvSpPr/>
          <p:nvPr/>
        </p:nvSpPr>
        <p:spPr>
          <a:xfrm>
            <a:off x="5603520" y="45720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5219700" y="4152901"/>
            <a:ext cx="838200" cy="6096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GB" b="1" dirty="0" smtClean="0">
                <a:solidFill>
                  <a:srgbClr val="CC0099"/>
                </a:solidFill>
              </a:rPr>
              <a:t> ... </a:t>
            </a:r>
            <a:endParaRPr lang="en-GB" b="1" dirty="0">
              <a:solidFill>
                <a:srgbClr val="CC0099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4962555" y="291748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exec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962555" y="38766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skip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  <p:cxnSp>
        <p:nvCxnSpPr>
          <p:cNvPr id="67" name="Straight Arrow Connector 66"/>
          <p:cNvCxnSpPr>
            <a:cxnSpLocks noChangeAspect="1"/>
          </p:cNvCxnSpPr>
          <p:nvPr/>
        </p:nvCxnSpPr>
        <p:spPr>
          <a:xfrm>
            <a:off x="5811578" y="3472933"/>
            <a:ext cx="702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 noChangeAspect="1"/>
          </p:cNvCxnSpPr>
          <p:nvPr/>
        </p:nvCxnSpPr>
        <p:spPr>
          <a:xfrm>
            <a:off x="5811578" y="2856088"/>
            <a:ext cx="702000" cy="0"/>
          </a:xfrm>
          <a:prstGeom prst="straightConnector1">
            <a:avLst/>
          </a:prstGeom>
          <a:ln w="635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urved Right Arrow 68"/>
          <p:cNvSpPr/>
          <p:nvPr/>
        </p:nvSpPr>
        <p:spPr>
          <a:xfrm>
            <a:off x="5598885" y="2362200"/>
            <a:ext cx="187200" cy="324000"/>
          </a:xfrm>
          <a:prstGeom prst="curvedRightArrow">
            <a:avLst/>
          </a:prstGeom>
          <a:solidFill>
            <a:srgbClr val="CC00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4958925" y="220024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skip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53200" y="2647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rgbClr val="0000FF"/>
                </a:solidFill>
              </a:rPr>
              <a:t>r</a:t>
            </a:r>
            <a:r>
              <a:rPr lang="it-IT" sz="2000" dirty="0" err="1" smtClean="0">
                <a:solidFill>
                  <a:srgbClr val="0000FF"/>
                </a:solidFill>
              </a:rPr>
              <a:t>esume</a:t>
            </a:r>
            <a:endParaRPr lang="en-GB" sz="20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Lazy-</a:t>
            </a:r>
            <a:r>
              <a:rPr lang="en-GB" dirty="0" err="1" smtClean="0"/>
              <a:t>CSeq</a:t>
            </a:r>
            <a:endParaRPr lang="en-GB" dirty="0"/>
          </a:p>
        </p:txBody>
      </p:sp>
      <p:pic>
        <p:nvPicPr>
          <p:cNvPr id="5" name="Content Placeholder 7" descr="document_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18751" y="3128943"/>
            <a:ext cx="1368000" cy="75234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88183" y="2120751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8" name="Content Placeholder 7" descr="document_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4132199" y="3128863"/>
            <a:ext cx="1368000" cy="75234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132199" y="34168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04207" y="3848943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6743" y="2287577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2767" y="3848943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140311" y="34168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>
            <a:off x="7333342" y="34168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681552" y="2768823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404040"/>
                </a:solidFill>
              </a:rPr>
              <a:t>t</a:t>
            </a:r>
            <a:r>
              <a:rPr lang="en-US" sz="1600" b="1" dirty="0" smtClean="0">
                <a:solidFill>
                  <a:srgbClr val="404040"/>
                </a:solidFill>
              </a:rPr>
              <a:t>rue</a:t>
            </a:r>
            <a:r>
              <a:rPr lang="en-US" sz="1600" b="1" dirty="0">
                <a:solidFill>
                  <a:srgbClr val="404040"/>
                </a:solidFill>
              </a:rPr>
              <a:t>/</a:t>
            </a:r>
            <a:r>
              <a:rPr lang="en-US" sz="1600" b="1" dirty="0" smtClean="0">
                <a:solidFill>
                  <a:srgbClr val="404040"/>
                </a:solidFill>
              </a:rPr>
              <a:t>false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326863" y="34168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23" name="Group 22"/>
          <p:cNvGrpSpPr/>
          <p:nvPr/>
        </p:nvGrpSpPr>
        <p:grpSpPr>
          <a:xfrm>
            <a:off x="1770743" y="1745159"/>
            <a:ext cx="2286000" cy="2750641"/>
            <a:chOff x="1600200" y="3116759"/>
            <a:chExt cx="2286000" cy="2750641"/>
          </a:xfrm>
        </p:grpSpPr>
        <p:sp>
          <p:nvSpPr>
            <p:cNvPr id="21" name="Rounded Rectangle 20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11288" y="3116759"/>
              <a:ext cx="2098711" cy="2000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2400" dirty="0" smtClean="0"/>
            </a:p>
            <a:p>
              <a:pPr algn="ctr"/>
              <a:endParaRPr lang="en-GB" sz="2400" dirty="0"/>
            </a:p>
            <a:p>
              <a:pPr algn="ctr"/>
              <a:endParaRPr lang="en-GB" sz="2400" dirty="0" smtClean="0"/>
            </a:p>
            <a:p>
              <a:pPr algn="ctr"/>
              <a:endParaRPr lang="en-GB" sz="2400" dirty="0" smtClean="0"/>
            </a:p>
            <a:p>
              <a:pPr algn="ctr"/>
              <a:r>
                <a:rPr lang="en-GB" sz="2800" dirty="0" err="1" smtClean="0"/>
                <a:t>CSeq</a:t>
              </a:r>
              <a:endParaRPr lang="en-GB" sz="20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580743" y="2823865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579484" y="2969821"/>
            <a:ext cx="1658608" cy="10849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br>
              <a:rPr lang="en-GB" sz="2400" dirty="0" smtClean="0"/>
            </a:br>
            <a:r>
              <a:rPr lang="en-GB" sz="2400" dirty="0" smtClean="0"/>
              <a:t>BMC</a:t>
            </a:r>
          </a:p>
          <a:p>
            <a:pPr algn="ctr"/>
            <a:endParaRPr lang="en-GB" sz="600" dirty="0" smtClean="0"/>
          </a:p>
          <a:p>
            <a:pPr algn="ctr"/>
            <a:r>
              <a:rPr lang="en-GB" sz="1050" dirty="0" smtClean="0"/>
              <a:t>CBMC, ESBMC, LLBMC</a:t>
            </a:r>
            <a:endParaRPr lang="en-GB" sz="1050" dirty="0"/>
          </a:p>
        </p:txBody>
      </p:sp>
      <p:sp>
        <p:nvSpPr>
          <p:cNvPr id="27" name="Right Arrow 26"/>
          <p:cNvSpPr>
            <a:spLocks noChangeAspect="1"/>
          </p:cNvSpPr>
          <p:nvPr/>
        </p:nvSpPr>
        <p:spPr>
          <a:xfrm rot="5400000">
            <a:off x="2097115" y="2241030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796902" y="1828800"/>
            <a:ext cx="812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rounds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142343" y="1828800"/>
            <a:ext cx="960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backend</a:t>
            </a:r>
            <a:endParaRPr lang="en-GB" sz="1600" dirty="0"/>
          </a:p>
        </p:txBody>
      </p:sp>
      <p:sp>
        <p:nvSpPr>
          <p:cNvPr id="29" name="Right Arrow 28"/>
          <p:cNvSpPr>
            <a:spLocks noChangeAspect="1"/>
          </p:cNvSpPr>
          <p:nvPr/>
        </p:nvSpPr>
        <p:spPr>
          <a:xfrm rot="5400000">
            <a:off x="3478373" y="22644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>
            <a:spLocks noChangeAspect="1"/>
          </p:cNvSpPr>
          <p:nvPr/>
        </p:nvSpPr>
        <p:spPr>
          <a:xfrm rot="5400000">
            <a:off x="2782915" y="22644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56543" y="1828800"/>
            <a:ext cx="834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unwind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 lIns="180000"/>
          <a:lstStyle/>
          <a:p>
            <a:pPr marL="0" indent="0">
              <a:buNone/>
            </a:pPr>
            <a:r>
              <a:rPr lang="en-GB" dirty="0" smtClean="0"/>
              <a:t>Lightweight translation</a:t>
            </a:r>
          </a:p>
          <a:p>
            <a:r>
              <a:rPr lang="en-GB" sz="1800" dirty="0" smtClean="0"/>
              <a:t>small BMC formulae for small number of rounds</a:t>
            </a:r>
            <a:endParaRPr lang="en-GB" sz="1800" dirty="0"/>
          </a:p>
          <a:p>
            <a:r>
              <a:rPr lang="en-GB" sz="1800" dirty="0" smtClean="0"/>
              <a:t>reduced memory footprint and verification times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</a:t>
            </a:r>
            <a:r>
              <a:rPr lang="en-GB" dirty="0" smtClean="0"/>
              <a:t>ackend integration</a:t>
            </a:r>
          </a:p>
          <a:p>
            <a:r>
              <a:rPr lang="en-GB" sz="1800" dirty="0"/>
              <a:t>w</a:t>
            </a:r>
            <a:r>
              <a:rPr lang="en-GB" sz="1800" dirty="0" smtClean="0"/>
              <a:t>e support: BLITZ, CBMC, ESBMC, LLBMC as </a:t>
            </a:r>
            <a:r>
              <a:rPr lang="en-GB" sz="1800" dirty="0" err="1" smtClean="0"/>
              <a:t>backends</a:t>
            </a:r>
            <a:endParaRPr lang="en-GB" sz="1800" dirty="0" smtClean="0"/>
          </a:p>
          <a:p>
            <a:r>
              <a:rPr lang="en-GB" sz="1800" dirty="0" smtClean="0"/>
              <a:t>extends any sequential verification tool for C programs</a:t>
            </a:r>
          </a:p>
          <a:p>
            <a:r>
              <a:rPr lang="en-GB" sz="1800" dirty="0"/>
              <a:t>i</a:t>
            </a:r>
            <a:r>
              <a:rPr lang="en-GB" sz="1800" dirty="0" smtClean="0"/>
              <a:t>nherits all </a:t>
            </a:r>
            <a:r>
              <a:rPr lang="en-GB" sz="1800" dirty="0"/>
              <a:t>non-</a:t>
            </a:r>
            <a:r>
              <a:rPr lang="en-GB" sz="1800" dirty="0" smtClean="0"/>
              <a:t>concurrency checks </a:t>
            </a:r>
            <a:r>
              <a:rPr lang="en-GB" sz="1800" dirty="0"/>
              <a:t>from </a:t>
            </a:r>
            <a:r>
              <a:rPr lang="en-GB" sz="1800" dirty="0" smtClean="0"/>
              <a:t>the backend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(</a:t>
            </a:r>
            <a:r>
              <a:rPr lang="en-GB" sz="1800" dirty="0"/>
              <a:t>e.g. dynamic memory allocation, array bounds checks, …)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Effective for bug-hunting</a:t>
            </a:r>
          </a:p>
          <a:p>
            <a:r>
              <a:rPr lang="en-GB" sz="1800" dirty="0"/>
              <a:t>many concurrency errors show up within few </a:t>
            </a:r>
            <a:r>
              <a:rPr lang="en-GB" sz="1800" dirty="0" smtClean="0"/>
              <a:t>context-switches</a:t>
            </a:r>
            <a:endParaRPr lang="en-GB" sz="1800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1899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41712</TotalTime>
  <Words>654</Words>
  <Application>Microsoft Macintosh PowerPoint</Application>
  <PresentationFormat>On-screen Show (4:3)</PresentationFormat>
  <Paragraphs>152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Sequentialization</vt:lpstr>
      <vt:lpstr>Sequentialization</vt:lpstr>
      <vt:lpstr>Lazy-CSeq Sequentialization</vt:lpstr>
      <vt:lpstr>Lazy-CSeq Sequentialization</vt:lpstr>
      <vt:lpstr>Lazy-CSeq Sequentialization</vt:lpstr>
      <vt:lpstr>Lazy-CSeq Sequentialization</vt:lpstr>
      <vt:lpstr>Lazy-CSeq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1351</cp:revision>
  <cp:lastPrinted>2014-04-07T15:18:16Z</cp:lastPrinted>
  <dcterms:created xsi:type="dcterms:W3CDTF">2006-08-16T00:00:00Z</dcterms:created>
  <dcterms:modified xsi:type="dcterms:W3CDTF">2014-04-10T00:00:01Z</dcterms:modified>
</cp:coreProperties>
</file>