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hyperlink" Target="http://users.ecs.soton.ac.uk/gp4/cseq/cseq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40624"/>
            <a:ext cx="7772400" cy="2743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5000"/>
              <a:t>Unbounded Lazy-CSeq</a:t>
            </a:r>
            <a:r>
              <a:rPr lang="en-GB" sz="3600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-GB" sz="3600"/>
              <a:t>A Lazy Sequentialization Tool for </a:t>
            </a:r>
          </a:p>
          <a:p>
            <a:pPr rtl="0">
              <a:spcBef>
                <a:spcPts val="0"/>
              </a:spcBef>
              <a:buNone/>
            </a:pPr>
            <a:r>
              <a:rPr lang="en-GB" sz="3600"/>
              <a:t>C Programs with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3600"/>
              <a:t>Unbounded Context Switches 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058925" y="3336125"/>
            <a:ext cx="2751300" cy="70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000" u="sng"/>
              <a:t>Truc Lam Nguyen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University of Southampton, UK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5156900" y="3400000"/>
            <a:ext cx="2751300" cy="70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000"/>
              <a:t>Bernd Fischer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Stellenbosch University, South Africa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1058925" y="4323950"/>
            <a:ext cx="2751300" cy="70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000"/>
              <a:t>Salvatore La Torre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University of Salerno, Italy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5156900" y="4287250"/>
            <a:ext cx="2751300" cy="709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2000"/>
              <a:t>Gennaro Parlato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-GB" sz="1200"/>
              <a:t>University of Southampton, UK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321775" y="2229100"/>
            <a:ext cx="1119899" cy="14139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40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0" name="Shape 40"/>
          <p:cNvSpPr/>
          <p:nvPr/>
        </p:nvSpPr>
        <p:spPr>
          <a:xfrm>
            <a:off x="2011750" y="2011750"/>
            <a:ext cx="2272800" cy="18485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-GB" sz="2600"/>
              <a:t>Unbounded Lazy-Cseq</a:t>
            </a:r>
          </a:p>
        </p:txBody>
      </p:sp>
      <p:sp>
        <p:nvSpPr>
          <p:cNvPr id="41" name="Shape 41"/>
          <p:cNvSpPr/>
          <p:nvPr/>
        </p:nvSpPr>
        <p:spPr>
          <a:xfrm>
            <a:off x="4854612" y="2229100"/>
            <a:ext cx="1119899" cy="1413900"/>
          </a:xfrm>
          <a:prstGeom prst="foldedCorner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4000">
                <a:solidFill>
                  <a:srgbClr val="0000FF"/>
                </a:solidFill>
              </a:rPr>
              <a:t>P’</a:t>
            </a:r>
          </a:p>
        </p:txBody>
      </p:sp>
      <p:sp>
        <p:nvSpPr>
          <p:cNvPr id="42" name="Shape 42"/>
          <p:cNvSpPr/>
          <p:nvPr/>
        </p:nvSpPr>
        <p:spPr>
          <a:xfrm>
            <a:off x="6544575" y="2011750"/>
            <a:ext cx="2153100" cy="18485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/>
              <a:t>Predicate Abstraction Tool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1207075" y="4480200"/>
            <a:ext cx="43824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2400">
                <a:solidFill>
                  <a:srgbClr val="0000FF"/>
                </a:solidFill>
              </a:rPr>
              <a:t>P’</a:t>
            </a:r>
            <a:r>
              <a:rPr lang="en-GB" sz="2400"/>
              <a:t> equivalent to </a:t>
            </a:r>
            <a:r>
              <a:rPr lang="en-GB" sz="240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44" name="Shape 44"/>
          <p:cNvSpPr/>
          <p:nvPr/>
        </p:nvSpPr>
        <p:spPr>
          <a:xfrm>
            <a:off x="6828875" y="3643000"/>
            <a:ext cx="2031899" cy="857400"/>
          </a:xfrm>
          <a:prstGeom prst="ellipse">
            <a:avLst/>
          </a:prstGeom>
          <a:solidFill>
            <a:srgbClr val="00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-GB" sz="1600"/>
              <a:t>CPAChecker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202075" y="3860350"/>
            <a:ext cx="1359299" cy="5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600">
                <a:solidFill>
                  <a:srgbClr val="FF0000"/>
                </a:solidFill>
              </a:rPr>
              <a:t>concurrent </a:t>
            </a:r>
          </a:p>
          <a:p>
            <a:pPr>
              <a:spcBef>
                <a:spcPts val="0"/>
              </a:spcBef>
              <a:buNone/>
            </a:pPr>
            <a:r>
              <a:rPr lang="en-GB" sz="1600">
                <a:solidFill>
                  <a:srgbClr val="FF0000"/>
                </a:solidFill>
              </a:rPr>
              <a:t>C program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4854625" y="3860350"/>
            <a:ext cx="1359299" cy="543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0000FF"/>
                </a:solidFill>
              </a:rPr>
              <a:t>sequential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600">
                <a:solidFill>
                  <a:srgbClr val="0000FF"/>
                </a:solidFill>
              </a:rPr>
              <a:t>C program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1896900" y="261000"/>
            <a:ext cx="56846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GB" sz="2200"/>
              <a:t>problem: analysis of </a:t>
            </a:r>
            <a:r>
              <a:rPr lang="en-GB" sz="2200">
                <a:solidFill>
                  <a:srgbClr val="FF0000"/>
                </a:solidFill>
              </a:rPr>
              <a:t>concurrent</a:t>
            </a:r>
            <a:r>
              <a:rPr lang="en-GB" sz="2200"/>
              <a:t> program</a:t>
            </a:r>
          </a:p>
          <a:p>
            <a:pPr algn="ctr">
              <a:spcBef>
                <a:spcPts val="0"/>
              </a:spcBef>
              <a:buNone/>
            </a:pPr>
            <a:r>
              <a:rPr lang="en-GB" sz="2200"/>
              <a:t>approach: reduction to </a:t>
            </a:r>
            <a:r>
              <a:rPr lang="en-GB" sz="2200">
                <a:solidFill>
                  <a:srgbClr val="0000FF"/>
                </a:solidFill>
              </a:rPr>
              <a:t>sequential</a:t>
            </a:r>
            <a:r>
              <a:rPr lang="en-GB" sz="2200"/>
              <a:t> analysis</a:t>
            </a:r>
          </a:p>
        </p:txBody>
      </p:sp>
      <p:sp>
        <p:nvSpPr>
          <p:cNvPr id="48" name="Shape 48"/>
          <p:cNvSpPr/>
          <p:nvPr/>
        </p:nvSpPr>
        <p:spPr>
          <a:xfrm>
            <a:off x="1736625" y="1375875"/>
            <a:ext cx="1831499" cy="949799"/>
          </a:xfrm>
          <a:prstGeom prst="ellipse">
            <a:avLst/>
          </a:prstGeom>
          <a:solidFill>
            <a:srgbClr val="FFFF00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1200"/>
              <a:t>inlining,</a:t>
            </a:r>
          </a:p>
          <a:p>
            <a:pPr rtl="0">
              <a:spcBef>
                <a:spcPts val="0"/>
              </a:spcBef>
              <a:buNone/>
            </a:pPr>
            <a:r>
              <a:rPr lang="en-GB" sz="1200"/>
              <a:t>loop preserving</a:t>
            </a:r>
          </a:p>
          <a:p>
            <a:pPr>
              <a:spcBef>
                <a:spcPts val="0"/>
              </a:spcBef>
              <a:buNone/>
            </a:pPr>
            <a:r>
              <a:rPr lang="en-GB" sz="1200"/>
              <a:t>,...</a:t>
            </a:r>
          </a:p>
        </p:txBody>
      </p:sp>
      <p:sp>
        <p:nvSpPr>
          <p:cNvPr id="49" name="Shape 49"/>
          <p:cNvSpPr/>
          <p:nvPr/>
        </p:nvSpPr>
        <p:spPr>
          <a:xfrm>
            <a:off x="2788625" y="3556000"/>
            <a:ext cx="1570500" cy="857400"/>
          </a:xfrm>
          <a:prstGeom prst="ellipse">
            <a:avLst/>
          </a:prstGeom>
          <a:solidFill>
            <a:srgbClr val="FFFF00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GB" sz="1200"/>
              <a:t>Unbounded</a:t>
            </a:r>
            <a:r>
              <a:rPr lang="en-GB" sz="1200"/>
              <a:t> context switches</a:t>
            </a:r>
          </a:p>
        </p:txBody>
      </p:sp>
      <p:sp>
        <p:nvSpPr>
          <p:cNvPr id="50" name="Shape 50"/>
          <p:cNvSpPr/>
          <p:nvPr/>
        </p:nvSpPr>
        <p:spPr>
          <a:xfrm>
            <a:off x="1578287" y="2723950"/>
            <a:ext cx="318600" cy="4241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4410287" y="2723950"/>
            <a:ext cx="318600" cy="4241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6100250" y="2723950"/>
            <a:ext cx="318600" cy="4241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5153725" y="1046700"/>
            <a:ext cx="3860999" cy="3867899"/>
          </a:xfrm>
          <a:prstGeom prst="wedgeRoundRectCallout">
            <a:avLst>
              <a:gd fmla="val -82774" name="adj1"/>
              <a:gd fmla="val -28208" name="adj2"/>
              <a:gd fmla="val 0" name="adj3"/>
            </a:avLst>
          </a:prstGeom>
          <a:noFill/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3545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Overview</a:t>
            </a:r>
          </a:p>
        </p:txBody>
      </p:sp>
      <p:sp>
        <p:nvSpPr>
          <p:cNvPr id="59" name="Shape 59"/>
          <p:cNvSpPr/>
          <p:nvPr/>
        </p:nvSpPr>
        <p:spPr>
          <a:xfrm>
            <a:off x="5489550" y="1599850"/>
            <a:ext cx="1393500" cy="27215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GUARD</a:t>
            </a:r>
            <a:r>
              <a:rPr lang="en-GB">
                <a:latin typeface="Consolas"/>
                <a:ea typeface="Consolas"/>
                <a:cs typeface="Consolas"/>
                <a:sym typeface="Consolas"/>
              </a:rPr>
              <a:t> S1;</a:t>
            </a:r>
          </a:p>
          <a:p>
            <a:pPr rtl="0" algn="ctr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GUARD </a:t>
            </a:r>
            <a:r>
              <a:rPr lang="en-GB">
                <a:latin typeface="Consolas"/>
                <a:ea typeface="Consolas"/>
                <a:cs typeface="Consolas"/>
                <a:sym typeface="Consolas"/>
              </a:rPr>
              <a:t>S2;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algn="ctr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GUARD </a:t>
            </a:r>
            <a:r>
              <a:rPr lang="en-GB">
                <a:latin typeface="Consolas"/>
                <a:ea typeface="Consolas"/>
                <a:cs typeface="Consolas"/>
                <a:sym typeface="Consolas"/>
              </a:rPr>
              <a:t>Sm;</a:t>
            </a:r>
          </a:p>
        </p:txBody>
      </p:sp>
      <p:sp>
        <p:nvSpPr>
          <p:cNvPr id="60" name="Shape 60"/>
          <p:cNvSpPr/>
          <p:nvPr/>
        </p:nvSpPr>
        <p:spPr>
          <a:xfrm>
            <a:off x="457200" y="1234725"/>
            <a:ext cx="3424499" cy="3212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/>
        </p:nvSpPr>
        <p:spPr>
          <a:xfrm>
            <a:off x="1125600" y="4550025"/>
            <a:ext cx="1971599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2000"/>
              <a:t>Main driver</a:t>
            </a:r>
          </a:p>
        </p:txBody>
      </p:sp>
      <p:cxnSp>
        <p:nvCxnSpPr>
          <p:cNvPr id="62" name="Shape 62"/>
          <p:cNvCxnSpPr/>
          <p:nvPr/>
        </p:nvCxnSpPr>
        <p:spPr>
          <a:xfrm>
            <a:off x="7112112" y="2841212"/>
            <a:ext cx="750299" cy="0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63" name="Shape 63"/>
          <p:cNvSpPr txBox="1"/>
          <p:nvPr/>
        </p:nvSpPr>
        <p:spPr>
          <a:xfrm>
            <a:off x="5521050" y="4384775"/>
            <a:ext cx="1330500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000"/>
              <a:t>T</a:t>
            </a:r>
            <a:r>
              <a:rPr baseline="-25000" lang="en-GB" sz="2000"/>
              <a:t>1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7653800" y="4384775"/>
            <a:ext cx="1564499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000"/>
              <a:t>T</a:t>
            </a:r>
            <a:r>
              <a:rPr baseline="-25000" lang="en-GB" sz="2000"/>
              <a:t>n</a:t>
            </a:r>
          </a:p>
        </p:txBody>
      </p:sp>
      <p:sp>
        <p:nvSpPr>
          <p:cNvPr id="65" name="Shape 65"/>
          <p:cNvSpPr/>
          <p:nvPr/>
        </p:nvSpPr>
        <p:spPr>
          <a:xfrm>
            <a:off x="900600" y="2017712"/>
            <a:ext cx="2537699" cy="2391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latin typeface="Georgia"/>
                <a:ea typeface="Georgia"/>
                <a:cs typeface="Georgia"/>
                <a:sym typeface="Georgia"/>
              </a:rPr>
              <a:t>thread function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tn(){...}</a:t>
            </a:r>
          </a:p>
        </p:txBody>
      </p:sp>
      <p:sp>
        <p:nvSpPr>
          <p:cNvPr id="66" name="Shape 66"/>
          <p:cNvSpPr/>
          <p:nvPr/>
        </p:nvSpPr>
        <p:spPr>
          <a:xfrm>
            <a:off x="682350" y="2469425"/>
            <a:ext cx="2858075" cy="181454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-GB" sz="1800">
                <a:latin typeface="Georgia"/>
                <a:ea typeface="Georgia"/>
                <a:cs typeface="Georgia"/>
                <a:sym typeface="Georgia"/>
              </a:rPr>
              <a:t>Simulation function</a:t>
            </a:r>
          </a:p>
          <a:p>
            <a:pPr rtl="0" algn="ctr">
              <a:spcBef>
                <a:spcPts val="0"/>
              </a:spcBef>
              <a:buNone/>
            </a:pPr>
            <a:r>
              <a:t/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indent="457200" rtl="0" algn="l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while (</a:t>
            </a:r>
            <a:r>
              <a:rPr lang="en-GB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true</a:t>
            </a: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t1(); 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… </a:t>
            </a:r>
          </a:p>
          <a:p>
            <a:pPr indent="457200" marL="457200" rtl="0" algn="l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tn();</a:t>
            </a:r>
          </a:p>
          <a:p>
            <a:pPr indent="457200" algn="l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67" name="Shape 67"/>
          <p:cNvSpPr/>
          <p:nvPr/>
        </p:nvSpPr>
        <p:spPr>
          <a:xfrm>
            <a:off x="8091500" y="1599862"/>
            <a:ext cx="689099" cy="27215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00600" y="1420987"/>
            <a:ext cx="2537699" cy="2391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Georgia"/>
                <a:ea typeface="Georgia"/>
                <a:cs typeface="Georgia"/>
                <a:sym typeface="Georgia"/>
              </a:rPr>
              <a:t>thread function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t1(){...}</a:t>
            </a:r>
          </a:p>
        </p:txBody>
      </p:sp>
      <p:cxnSp>
        <p:nvCxnSpPr>
          <p:cNvPr id="69" name="Shape 69"/>
          <p:cNvCxnSpPr/>
          <p:nvPr/>
        </p:nvCxnSpPr>
        <p:spPr>
          <a:xfrm flipH="1">
            <a:off x="2110937" y="1735225"/>
            <a:ext cx="900" cy="172199"/>
          </a:xfrm>
          <a:prstGeom prst="straightConnector1">
            <a:avLst/>
          </a:prstGeom>
          <a:noFill/>
          <a:ln cap="flat" w="19050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70" name="Shape 70"/>
          <p:cNvCxnSpPr/>
          <p:nvPr/>
        </p:nvCxnSpPr>
        <p:spPr>
          <a:xfrm>
            <a:off x="5897100" y="2256825"/>
            <a:ext cx="0" cy="1643999"/>
          </a:xfrm>
          <a:prstGeom prst="straightConnector1">
            <a:avLst/>
          </a:prstGeom>
          <a:noFill/>
          <a:ln cap="flat" w="19050">
            <a:solidFill>
              <a:srgbClr val="000000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71" name="Shape 71"/>
          <p:cNvSpPr txBox="1"/>
          <p:nvPr/>
        </p:nvSpPr>
        <p:spPr>
          <a:xfrm>
            <a:off x="6166775" y="1098300"/>
            <a:ext cx="1971599" cy="3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000"/>
              <a:t>Threads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926950"/>
            <a:ext cx="8229600" cy="404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/>
              <a:t>Support dynamic thread creation with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GB"/>
              <a:t>bounded number of threads</a:t>
            </a:r>
          </a:p>
          <a:p>
            <a:pPr indent="-381000" lvl="1" marL="9144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-GB"/>
              <a:t>explicit context switch points in thread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/>
              <a:t>Support unbounded number of context switches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/>
              <a:t>Preserve (in)finite loops</a:t>
            </a:r>
          </a:p>
          <a:p>
            <a:pPr indent="-4191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GB"/>
              <a:t>Can provide actual correctness proof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 txBox="1"/>
          <p:nvPr>
            <p:ph type="title"/>
          </p:nvPr>
        </p:nvSpPr>
        <p:spPr>
          <a:xfrm>
            <a:off x="457200" y="35453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Features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3750" y="16210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sz="4200"/>
              <a:t>Thank you!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0" y="2642425"/>
            <a:ext cx="9144000" cy="71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3000" u="sng">
                <a:solidFill>
                  <a:schemeClr val="hlink"/>
                </a:solidFill>
                <a:latin typeface="Consolas"/>
                <a:ea typeface="Consolas"/>
                <a:cs typeface="Consolas"/>
                <a:sym typeface="Consolas"/>
                <a:hlinkClick r:id="rId3"/>
              </a:rPr>
              <a:t>users.ecs.soton.ac.uk/gp4/cseq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